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5"/>
  </p:handoutMasterIdLst>
  <p:sldIdLst>
    <p:sldId id="256" r:id="rId2"/>
    <p:sldId id="257" r:id="rId3"/>
    <p:sldId id="266" r:id="rId4"/>
    <p:sldId id="271" r:id="rId5"/>
    <p:sldId id="275" r:id="rId6"/>
    <p:sldId id="274" r:id="rId7"/>
    <p:sldId id="278" r:id="rId8"/>
    <p:sldId id="281" r:id="rId9"/>
    <p:sldId id="276" r:id="rId10"/>
    <p:sldId id="277" r:id="rId11"/>
    <p:sldId id="279" r:id="rId12"/>
    <p:sldId id="280" r:id="rId13"/>
    <p:sldId id="272" r:id="rId14"/>
  </p:sldIdLst>
  <p:sldSz cx="12192000" cy="6858000"/>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AC23C"/>
    <a:srgbClr val="E65791"/>
    <a:srgbClr val="EAEFF7"/>
    <a:srgbClr val="D2DE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58" autoAdjust="0"/>
    <p:restoredTop sz="95110" autoAdjust="0"/>
  </p:normalViewPr>
  <p:slideViewPr>
    <p:cSldViewPr snapToGrid="0">
      <p:cViewPr>
        <p:scale>
          <a:sx n="73" d="100"/>
          <a:sy n="73" d="100"/>
        </p:scale>
        <p:origin x="42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54A01F4-6383-4243-8B27-2D2CDFC7E365}" type="doc">
      <dgm:prSet loTypeId="urn:microsoft.com/office/officeart/2005/8/layout/cycle8" loCatId="cycle" qsTypeId="urn:microsoft.com/office/officeart/2005/8/quickstyle/simple1" qsCatId="simple" csTypeId="urn:microsoft.com/office/officeart/2005/8/colors/accent1_2" csCatId="accent1" phldr="0"/>
      <dgm:spPr/>
    </dgm:pt>
    <dgm:pt modelId="{2E8306AE-0C04-4A18-94A3-F9FD957164F6}" type="pres">
      <dgm:prSet presAssocID="{C54A01F4-6383-4243-8B27-2D2CDFC7E365}" presName="compositeShape" presStyleCnt="0">
        <dgm:presLayoutVars>
          <dgm:chMax val="7"/>
          <dgm:dir/>
          <dgm:resizeHandles val="exact"/>
        </dgm:presLayoutVars>
      </dgm:prSet>
      <dgm:spPr/>
    </dgm:pt>
  </dgm:ptLst>
  <dgm:cxnLst>
    <dgm:cxn modelId="{BDBC7559-EE8E-4B29-96D6-77946D5843F9}" type="presOf" srcId="{C54A01F4-6383-4243-8B27-2D2CDFC7E365}" destId="{2E8306AE-0C04-4A18-94A3-F9FD957164F6}" srcOrd="0" destOrd="0" presId="urn:microsoft.com/office/officeart/2005/8/layout/cycle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4A0507-C60F-4834-81F5-F9F9832AE1E5}" type="datetimeFigureOut">
              <a:rPr lang="en-US" smtClean="0"/>
              <a:t>3/5/2017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2EDBE5D-D7C6-4C7D-9E27-1F5F28E4D7CC}" type="slidenum">
              <a:rPr lang="en-US" smtClean="0"/>
              <a:t>‹#›</a:t>
            </a:fld>
            <a:endParaRPr lang="en-US"/>
          </a:p>
        </p:txBody>
      </p:sp>
    </p:spTree>
    <p:extLst>
      <p:ext uri="{BB962C8B-B14F-4D97-AF65-F5344CB8AC3E}">
        <p14:creationId xmlns:p14="http://schemas.microsoft.com/office/powerpoint/2010/main" val="234985347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s-ES_tradnl"/>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s-ES_tradnl"/>
          </a:p>
        </p:txBody>
      </p:sp>
      <p:sp>
        <p:nvSpPr>
          <p:cNvPr id="4" name="Date Placeholder 3"/>
          <p:cNvSpPr>
            <a:spLocks noGrp="1"/>
          </p:cNvSpPr>
          <p:nvPr>
            <p:ph type="dt" sz="half" idx="10"/>
          </p:nvPr>
        </p:nvSpPr>
        <p:spPr/>
        <p:txBody>
          <a:bodyPr/>
          <a:lstStyle/>
          <a:p>
            <a:fld id="{C91595E6-6FE7-454E-B849-9F45F98235DC}" type="datetimeFigureOut">
              <a:rPr lang="es-ES_tradnl" smtClean="0"/>
              <a:t>05/03/2017</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3B86761B-E650-4377-B46E-B6003A3C8586}" type="slidenum">
              <a:rPr lang="es-ES_tradnl" smtClean="0"/>
              <a:t>‹#›</a:t>
            </a:fld>
            <a:endParaRPr lang="es-ES_tradnl"/>
          </a:p>
        </p:txBody>
      </p:sp>
    </p:spTree>
    <p:extLst>
      <p:ext uri="{BB962C8B-B14F-4D97-AF65-F5344CB8AC3E}">
        <p14:creationId xmlns:p14="http://schemas.microsoft.com/office/powerpoint/2010/main" val="11383048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_tradnl"/>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_tradnl"/>
          </a:p>
        </p:txBody>
      </p:sp>
      <p:sp>
        <p:nvSpPr>
          <p:cNvPr id="4" name="Date Placeholder 3"/>
          <p:cNvSpPr>
            <a:spLocks noGrp="1"/>
          </p:cNvSpPr>
          <p:nvPr>
            <p:ph type="dt" sz="half" idx="10"/>
          </p:nvPr>
        </p:nvSpPr>
        <p:spPr/>
        <p:txBody>
          <a:bodyPr/>
          <a:lstStyle/>
          <a:p>
            <a:fld id="{C91595E6-6FE7-454E-B849-9F45F98235DC}" type="datetimeFigureOut">
              <a:rPr lang="es-ES_tradnl" smtClean="0"/>
              <a:t>05/03/2017</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3B86761B-E650-4377-B46E-B6003A3C8586}" type="slidenum">
              <a:rPr lang="es-ES_tradnl" smtClean="0"/>
              <a:t>‹#›</a:t>
            </a:fld>
            <a:endParaRPr lang="es-ES_tradnl"/>
          </a:p>
        </p:txBody>
      </p:sp>
    </p:spTree>
    <p:extLst>
      <p:ext uri="{BB962C8B-B14F-4D97-AF65-F5344CB8AC3E}">
        <p14:creationId xmlns:p14="http://schemas.microsoft.com/office/powerpoint/2010/main" val="297093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s-ES_tradnl"/>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_tradnl"/>
          </a:p>
        </p:txBody>
      </p:sp>
      <p:sp>
        <p:nvSpPr>
          <p:cNvPr id="4" name="Date Placeholder 3"/>
          <p:cNvSpPr>
            <a:spLocks noGrp="1"/>
          </p:cNvSpPr>
          <p:nvPr>
            <p:ph type="dt" sz="half" idx="10"/>
          </p:nvPr>
        </p:nvSpPr>
        <p:spPr/>
        <p:txBody>
          <a:bodyPr/>
          <a:lstStyle/>
          <a:p>
            <a:fld id="{C91595E6-6FE7-454E-B849-9F45F98235DC}" type="datetimeFigureOut">
              <a:rPr lang="es-ES_tradnl" smtClean="0"/>
              <a:t>05/03/2017</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3B86761B-E650-4377-B46E-B6003A3C8586}" type="slidenum">
              <a:rPr lang="es-ES_tradnl" smtClean="0"/>
              <a:t>‹#›</a:t>
            </a:fld>
            <a:endParaRPr lang="es-ES_tradnl"/>
          </a:p>
        </p:txBody>
      </p:sp>
    </p:spTree>
    <p:extLst>
      <p:ext uri="{BB962C8B-B14F-4D97-AF65-F5344CB8AC3E}">
        <p14:creationId xmlns:p14="http://schemas.microsoft.com/office/powerpoint/2010/main" val="30371675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_tradnl"/>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_tradnl"/>
          </a:p>
        </p:txBody>
      </p:sp>
      <p:sp>
        <p:nvSpPr>
          <p:cNvPr id="4" name="Date Placeholder 3"/>
          <p:cNvSpPr>
            <a:spLocks noGrp="1"/>
          </p:cNvSpPr>
          <p:nvPr>
            <p:ph type="dt" sz="half" idx="10"/>
          </p:nvPr>
        </p:nvSpPr>
        <p:spPr/>
        <p:txBody>
          <a:bodyPr/>
          <a:lstStyle/>
          <a:p>
            <a:fld id="{C91595E6-6FE7-454E-B849-9F45F98235DC}" type="datetimeFigureOut">
              <a:rPr lang="es-ES_tradnl" smtClean="0"/>
              <a:t>05/03/2017</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3B86761B-E650-4377-B46E-B6003A3C8586}" type="slidenum">
              <a:rPr lang="es-ES_tradnl" smtClean="0"/>
              <a:t>‹#›</a:t>
            </a:fld>
            <a:endParaRPr lang="es-ES_tradnl"/>
          </a:p>
        </p:txBody>
      </p:sp>
    </p:spTree>
    <p:extLst>
      <p:ext uri="{BB962C8B-B14F-4D97-AF65-F5344CB8AC3E}">
        <p14:creationId xmlns:p14="http://schemas.microsoft.com/office/powerpoint/2010/main" val="1486672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s-ES_tradnl"/>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1595E6-6FE7-454E-B849-9F45F98235DC}" type="datetimeFigureOut">
              <a:rPr lang="es-ES_tradnl" smtClean="0"/>
              <a:t>05/03/2017</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3B86761B-E650-4377-B46E-B6003A3C8586}" type="slidenum">
              <a:rPr lang="es-ES_tradnl" smtClean="0"/>
              <a:t>‹#›</a:t>
            </a:fld>
            <a:endParaRPr lang="es-ES_tradnl"/>
          </a:p>
        </p:txBody>
      </p:sp>
    </p:spTree>
    <p:extLst>
      <p:ext uri="{BB962C8B-B14F-4D97-AF65-F5344CB8AC3E}">
        <p14:creationId xmlns:p14="http://schemas.microsoft.com/office/powerpoint/2010/main" val="2116397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_tradnl"/>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_tradnl"/>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_tradnl"/>
          </a:p>
        </p:txBody>
      </p:sp>
      <p:sp>
        <p:nvSpPr>
          <p:cNvPr id="5" name="Date Placeholder 4"/>
          <p:cNvSpPr>
            <a:spLocks noGrp="1"/>
          </p:cNvSpPr>
          <p:nvPr>
            <p:ph type="dt" sz="half" idx="10"/>
          </p:nvPr>
        </p:nvSpPr>
        <p:spPr/>
        <p:txBody>
          <a:bodyPr/>
          <a:lstStyle/>
          <a:p>
            <a:fld id="{C91595E6-6FE7-454E-B849-9F45F98235DC}" type="datetimeFigureOut">
              <a:rPr lang="es-ES_tradnl" smtClean="0"/>
              <a:t>05/03/2017</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3B86761B-E650-4377-B46E-B6003A3C8586}" type="slidenum">
              <a:rPr lang="es-ES_tradnl" smtClean="0"/>
              <a:t>‹#›</a:t>
            </a:fld>
            <a:endParaRPr lang="es-ES_tradnl"/>
          </a:p>
        </p:txBody>
      </p:sp>
    </p:spTree>
    <p:extLst>
      <p:ext uri="{BB962C8B-B14F-4D97-AF65-F5344CB8AC3E}">
        <p14:creationId xmlns:p14="http://schemas.microsoft.com/office/powerpoint/2010/main" val="4100277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s-ES_tradnl"/>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_tradnl"/>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_tradnl"/>
          </a:p>
        </p:txBody>
      </p:sp>
      <p:sp>
        <p:nvSpPr>
          <p:cNvPr id="7" name="Date Placeholder 6"/>
          <p:cNvSpPr>
            <a:spLocks noGrp="1"/>
          </p:cNvSpPr>
          <p:nvPr>
            <p:ph type="dt" sz="half" idx="10"/>
          </p:nvPr>
        </p:nvSpPr>
        <p:spPr/>
        <p:txBody>
          <a:bodyPr/>
          <a:lstStyle/>
          <a:p>
            <a:fld id="{C91595E6-6FE7-454E-B849-9F45F98235DC}" type="datetimeFigureOut">
              <a:rPr lang="es-ES_tradnl" smtClean="0"/>
              <a:t>05/03/2017</a:t>
            </a:fld>
            <a:endParaRPr lang="es-ES_tradnl"/>
          </a:p>
        </p:txBody>
      </p:sp>
      <p:sp>
        <p:nvSpPr>
          <p:cNvPr id="8" name="Footer Placeholder 7"/>
          <p:cNvSpPr>
            <a:spLocks noGrp="1"/>
          </p:cNvSpPr>
          <p:nvPr>
            <p:ph type="ftr" sz="quarter" idx="11"/>
          </p:nvPr>
        </p:nvSpPr>
        <p:spPr/>
        <p:txBody>
          <a:bodyPr/>
          <a:lstStyle/>
          <a:p>
            <a:endParaRPr lang="es-ES_tradnl"/>
          </a:p>
        </p:txBody>
      </p:sp>
      <p:sp>
        <p:nvSpPr>
          <p:cNvPr id="9" name="Slide Number Placeholder 8"/>
          <p:cNvSpPr>
            <a:spLocks noGrp="1"/>
          </p:cNvSpPr>
          <p:nvPr>
            <p:ph type="sldNum" sz="quarter" idx="12"/>
          </p:nvPr>
        </p:nvSpPr>
        <p:spPr/>
        <p:txBody>
          <a:bodyPr/>
          <a:lstStyle/>
          <a:p>
            <a:fld id="{3B86761B-E650-4377-B46E-B6003A3C8586}" type="slidenum">
              <a:rPr lang="es-ES_tradnl" smtClean="0"/>
              <a:t>‹#›</a:t>
            </a:fld>
            <a:endParaRPr lang="es-ES_tradnl"/>
          </a:p>
        </p:txBody>
      </p:sp>
    </p:spTree>
    <p:extLst>
      <p:ext uri="{BB962C8B-B14F-4D97-AF65-F5344CB8AC3E}">
        <p14:creationId xmlns:p14="http://schemas.microsoft.com/office/powerpoint/2010/main" val="41591860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_tradnl"/>
          </a:p>
        </p:txBody>
      </p:sp>
      <p:sp>
        <p:nvSpPr>
          <p:cNvPr id="3" name="Date Placeholder 2"/>
          <p:cNvSpPr>
            <a:spLocks noGrp="1"/>
          </p:cNvSpPr>
          <p:nvPr>
            <p:ph type="dt" sz="half" idx="10"/>
          </p:nvPr>
        </p:nvSpPr>
        <p:spPr/>
        <p:txBody>
          <a:bodyPr/>
          <a:lstStyle/>
          <a:p>
            <a:fld id="{C91595E6-6FE7-454E-B849-9F45F98235DC}" type="datetimeFigureOut">
              <a:rPr lang="es-ES_tradnl" smtClean="0"/>
              <a:t>05/03/2017</a:t>
            </a:fld>
            <a:endParaRPr lang="es-ES_tradnl"/>
          </a:p>
        </p:txBody>
      </p:sp>
      <p:sp>
        <p:nvSpPr>
          <p:cNvPr id="4" name="Footer Placeholder 3"/>
          <p:cNvSpPr>
            <a:spLocks noGrp="1"/>
          </p:cNvSpPr>
          <p:nvPr>
            <p:ph type="ftr" sz="quarter" idx="11"/>
          </p:nvPr>
        </p:nvSpPr>
        <p:spPr/>
        <p:txBody>
          <a:bodyPr/>
          <a:lstStyle/>
          <a:p>
            <a:endParaRPr lang="es-ES_tradnl"/>
          </a:p>
        </p:txBody>
      </p:sp>
      <p:sp>
        <p:nvSpPr>
          <p:cNvPr id="5" name="Slide Number Placeholder 4"/>
          <p:cNvSpPr>
            <a:spLocks noGrp="1"/>
          </p:cNvSpPr>
          <p:nvPr>
            <p:ph type="sldNum" sz="quarter" idx="12"/>
          </p:nvPr>
        </p:nvSpPr>
        <p:spPr/>
        <p:txBody>
          <a:bodyPr/>
          <a:lstStyle/>
          <a:p>
            <a:fld id="{3B86761B-E650-4377-B46E-B6003A3C8586}" type="slidenum">
              <a:rPr lang="es-ES_tradnl" smtClean="0"/>
              <a:t>‹#›</a:t>
            </a:fld>
            <a:endParaRPr lang="es-ES_tradnl"/>
          </a:p>
        </p:txBody>
      </p:sp>
    </p:spTree>
    <p:extLst>
      <p:ext uri="{BB962C8B-B14F-4D97-AF65-F5344CB8AC3E}">
        <p14:creationId xmlns:p14="http://schemas.microsoft.com/office/powerpoint/2010/main" val="34619660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1595E6-6FE7-454E-B849-9F45F98235DC}" type="datetimeFigureOut">
              <a:rPr lang="es-ES_tradnl" smtClean="0"/>
              <a:t>05/03/2017</a:t>
            </a:fld>
            <a:endParaRPr lang="es-ES_tradnl"/>
          </a:p>
        </p:txBody>
      </p:sp>
      <p:sp>
        <p:nvSpPr>
          <p:cNvPr id="3" name="Footer Placeholder 2"/>
          <p:cNvSpPr>
            <a:spLocks noGrp="1"/>
          </p:cNvSpPr>
          <p:nvPr>
            <p:ph type="ftr" sz="quarter" idx="11"/>
          </p:nvPr>
        </p:nvSpPr>
        <p:spPr/>
        <p:txBody>
          <a:bodyPr/>
          <a:lstStyle/>
          <a:p>
            <a:endParaRPr lang="es-ES_tradnl"/>
          </a:p>
        </p:txBody>
      </p:sp>
      <p:sp>
        <p:nvSpPr>
          <p:cNvPr id="4" name="Slide Number Placeholder 3"/>
          <p:cNvSpPr>
            <a:spLocks noGrp="1"/>
          </p:cNvSpPr>
          <p:nvPr>
            <p:ph type="sldNum" sz="quarter" idx="12"/>
          </p:nvPr>
        </p:nvSpPr>
        <p:spPr/>
        <p:txBody>
          <a:bodyPr/>
          <a:lstStyle/>
          <a:p>
            <a:fld id="{3B86761B-E650-4377-B46E-B6003A3C8586}" type="slidenum">
              <a:rPr lang="es-ES_tradnl" smtClean="0"/>
              <a:t>‹#›</a:t>
            </a:fld>
            <a:endParaRPr lang="es-ES_tradnl"/>
          </a:p>
        </p:txBody>
      </p:sp>
    </p:spTree>
    <p:extLst>
      <p:ext uri="{BB962C8B-B14F-4D97-AF65-F5344CB8AC3E}">
        <p14:creationId xmlns:p14="http://schemas.microsoft.com/office/powerpoint/2010/main" val="19546555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s-ES_tradnl"/>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_tradnl"/>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1595E6-6FE7-454E-B849-9F45F98235DC}" type="datetimeFigureOut">
              <a:rPr lang="es-ES_tradnl" smtClean="0"/>
              <a:t>05/03/2017</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3B86761B-E650-4377-B46E-B6003A3C8586}" type="slidenum">
              <a:rPr lang="es-ES_tradnl" smtClean="0"/>
              <a:t>‹#›</a:t>
            </a:fld>
            <a:endParaRPr lang="es-ES_tradnl"/>
          </a:p>
        </p:txBody>
      </p:sp>
    </p:spTree>
    <p:extLst>
      <p:ext uri="{BB962C8B-B14F-4D97-AF65-F5344CB8AC3E}">
        <p14:creationId xmlns:p14="http://schemas.microsoft.com/office/powerpoint/2010/main" val="1057815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s-ES_tradnl"/>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1595E6-6FE7-454E-B849-9F45F98235DC}" type="datetimeFigureOut">
              <a:rPr lang="es-ES_tradnl" smtClean="0"/>
              <a:t>05/03/2017</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3B86761B-E650-4377-B46E-B6003A3C8586}" type="slidenum">
              <a:rPr lang="es-ES_tradnl" smtClean="0"/>
              <a:t>‹#›</a:t>
            </a:fld>
            <a:endParaRPr lang="es-ES_tradnl"/>
          </a:p>
        </p:txBody>
      </p:sp>
    </p:spTree>
    <p:extLst>
      <p:ext uri="{BB962C8B-B14F-4D97-AF65-F5344CB8AC3E}">
        <p14:creationId xmlns:p14="http://schemas.microsoft.com/office/powerpoint/2010/main" val="3024488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s-ES_tradnl"/>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_tradnl"/>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1595E6-6FE7-454E-B849-9F45F98235DC}" type="datetimeFigureOut">
              <a:rPr lang="es-ES_tradnl" smtClean="0"/>
              <a:t>05/03/2017</a:t>
            </a:fld>
            <a:endParaRPr lang="es-ES_tradnl"/>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86761B-E650-4377-B46E-B6003A3C8586}" type="slidenum">
              <a:rPr lang="es-ES_tradnl" smtClean="0"/>
              <a:t>‹#›</a:t>
            </a:fld>
            <a:endParaRPr lang="es-ES_tradnl"/>
          </a:p>
        </p:txBody>
      </p:sp>
    </p:spTree>
    <p:extLst>
      <p:ext uri="{BB962C8B-B14F-4D97-AF65-F5344CB8AC3E}">
        <p14:creationId xmlns:p14="http://schemas.microsoft.com/office/powerpoint/2010/main" val="28271549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oralproficiency.coerll.utexas.edu/" TargetMode="External"/><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8.png"/><Relationship Id="rId7" Type="http://schemas.openxmlformats.org/officeDocument/2006/relationships/hyperlink" Target="https://aappl.actfl.org/sites/default/files/AAPPL/AAPPL%20Scores%20Presentational.pdf" TargetMode="External"/><Relationship Id="rId2" Type="http://schemas.openxmlformats.org/officeDocument/2006/relationships/hyperlink" Target="https://aappl.actfl.org/" TargetMode="External"/><Relationship Id="rId1" Type="http://schemas.openxmlformats.org/officeDocument/2006/relationships/slideLayout" Target="../slideLayouts/slideLayout7.xml"/><Relationship Id="rId6" Type="http://schemas.openxmlformats.org/officeDocument/2006/relationships/hyperlink" Target="https://aappl.actfl.org/sites/default/files/AAPPL/AAPPL%20Scores%20Interpretive.pdf" TargetMode="External"/><Relationship Id="rId5" Type="http://schemas.openxmlformats.org/officeDocument/2006/relationships/hyperlink" Target="https://aappl.actfl.org/sites/default/files/AAPPL/AAPPL%20Scores%20Interpersonal.pdf" TargetMode="External"/><Relationship Id="rId10" Type="http://schemas.openxmlformats.org/officeDocument/2006/relationships/image" Target="../media/image22.png"/><Relationship Id="rId4" Type="http://schemas.openxmlformats.org/officeDocument/2006/relationships/image" Target="../media/image19.png"/><Relationship Id="rId9" Type="http://schemas.openxmlformats.org/officeDocument/2006/relationships/image" Target="../media/image21.png"/></Relationships>
</file>

<file path=ppt/slides/_rels/slide13.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actfl.org/sites/default/files/pdfs/ACTFL2014/SpiralingFunctionsandTasks.pdf" TargetMode="External"/><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png"/><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5.jpe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122" y="4212942"/>
            <a:ext cx="5999391" cy="1801932"/>
          </a:xfrm>
          <a:prstGeom prst="rect">
            <a:avLst/>
          </a:prstGeom>
          <a:solidFill>
            <a:srgbClr val="8AC23C"/>
          </a:solidFill>
          <a:ln>
            <a:solidFill>
              <a:srgbClr val="8AC2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http://www.actfl.org/sites/default/files/guidelines/ACTFL%20Inverted%20Pyramid%202013_0.jpg"/>
          <p:cNvPicPr>
            <a:picLocks noChangeAspect="1" noChangeArrowheads="1"/>
          </p:cNvPicPr>
          <p:nvPr/>
        </p:nvPicPr>
        <p:blipFill rotWithShape="1">
          <a:blip r:embed="rId2">
            <a:extLst>
              <a:ext uri="{28A0092B-C50C-407E-A947-70E740481C1C}">
                <a14:useLocalDpi xmlns:a14="http://schemas.microsoft.com/office/drawing/2010/main" val="0"/>
              </a:ext>
            </a:extLst>
          </a:blip>
          <a:srcRect t="4897" b="16956"/>
          <a:stretch/>
        </p:blipFill>
        <p:spPr bwMode="auto">
          <a:xfrm>
            <a:off x="5942156" y="149321"/>
            <a:ext cx="6201844" cy="627385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48590" y="3711939"/>
            <a:ext cx="5952277" cy="2302935"/>
          </a:xfrm>
        </p:spPr>
        <p:txBody>
          <a:bodyPr>
            <a:normAutofit fontScale="90000"/>
          </a:bodyPr>
          <a:lstStyle/>
          <a:p>
            <a:r>
              <a:rPr lang="en-US" b="1" dirty="0" smtClean="0">
                <a:solidFill>
                  <a:schemeClr val="bg1"/>
                </a:solidFill>
              </a:rPr>
              <a:t>Feedback with ACTFL Proficiency </a:t>
            </a:r>
            <a:r>
              <a:rPr lang="en-US" b="1" dirty="0">
                <a:solidFill>
                  <a:schemeClr val="bg1"/>
                </a:solidFill>
              </a:rPr>
              <a:t>L</a:t>
            </a:r>
            <a:r>
              <a:rPr lang="en-US" b="1" dirty="0" smtClean="0">
                <a:solidFill>
                  <a:schemeClr val="bg1"/>
                </a:solidFill>
              </a:rPr>
              <a:t>evels</a:t>
            </a:r>
            <a:endParaRPr lang="es-ES_tradnl" b="1" dirty="0">
              <a:solidFill>
                <a:schemeClr val="bg1"/>
              </a:solidFill>
            </a:endParaRPr>
          </a:p>
        </p:txBody>
      </p:sp>
      <p:sp>
        <p:nvSpPr>
          <p:cNvPr id="4" name="Rectangle 3"/>
          <p:cNvSpPr/>
          <p:nvPr/>
        </p:nvSpPr>
        <p:spPr>
          <a:xfrm>
            <a:off x="-39946" y="5869181"/>
            <a:ext cx="6029216" cy="1107996"/>
          </a:xfrm>
          <a:prstGeom prst="rect">
            <a:avLst/>
          </a:prstGeom>
          <a:noFill/>
        </p:spPr>
        <p:txBody>
          <a:bodyPr wrap="none" lIns="91440" tIns="45720" rIns="91440" bIns="45720">
            <a:spAutoFit/>
          </a:bodyPr>
          <a:lstStyle/>
          <a:p>
            <a:pPr algn="ctr"/>
            <a:r>
              <a:rPr lang="en-US" sz="6600" b="1" cap="none" spc="0" dirty="0" smtClean="0">
                <a:ln w="0"/>
                <a:solidFill>
                  <a:srgbClr val="00B0F0"/>
                </a:solidFill>
                <a:effectLst>
                  <a:outerShdw blurRad="38100" dist="19050" dir="2700000" algn="tl" rotWithShape="0">
                    <a:schemeClr val="dk1">
                      <a:alpha val="40000"/>
                    </a:schemeClr>
                  </a:outerShdw>
                </a:effectLst>
              </a:rPr>
              <a:t>Melanie Thomas</a:t>
            </a:r>
            <a:endParaRPr lang="en-US" sz="6600" b="1" cap="none" spc="0" dirty="0">
              <a:ln w="0"/>
              <a:solidFill>
                <a:srgbClr val="00B0F0"/>
              </a:solidFill>
              <a:effectLst>
                <a:outerShdw blurRad="38100" dist="19050" dir="2700000" algn="tl" rotWithShape="0">
                  <a:schemeClr val="dk1">
                    <a:alpha val="40000"/>
                  </a:schemeClr>
                </a:outerShdw>
              </a:effectLst>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642" y="63703"/>
            <a:ext cx="5778697" cy="4105139"/>
          </a:xfrm>
          <a:prstGeom prst="rect">
            <a:avLst/>
          </a:prstGeom>
        </p:spPr>
      </p:pic>
      <p:cxnSp>
        <p:nvCxnSpPr>
          <p:cNvPr id="8" name="Straight Connector 7"/>
          <p:cNvCxnSpPr/>
          <p:nvPr/>
        </p:nvCxnSpPr>
        <p:spPr>
          <a:xfrm>
            <a:off x="6048919" y="0"/>
            <a:ext cx="42392" cy="6858000"/>
          </a:xfrm>
          <a:prstGeom prst="line">
            <a:avLst/>
          </a:prstGeom>
          <a:ln w="254000">
            <a:solidFill>
              <a:srgbClr val="8AC23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975473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306286" y="238991"/>
            <a:ext cx="9509760" cy="6619009"/>
          </a:xfrm>
          <a:prstGeom prst="rect">
            <a:avLst/>
          </a:prstGeom>
        </p:spPr>
      </p:pic>
    </p:spTree>
    <p:extLst>
      <p:ext uri="{BB962C8B-B14F-4D97-AF65-F5344CB8AC3E}">
        <p14:creationId xmlns:p14="http://schemas.microsoft.com/office/powerpoint/2010/main" val="2126048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t="17893"/>
          <a:stretch/>
        </p:blipFill>
        <p:spPr>
          <a:xfrm>
            <a:off x="5593921" y="234407"/>
            <a:ext cx="6423907" cy="6413136"/>
          </a:xfrm>
          <a:prstGeom prst="rect">
            <a:avLst/>
          </a:prstGeom>
        </p:spPr>
      </p:pic>
      <p:sp>
        <p:nvSpPr>
          <p:cNvPr id="3" name="Rectangle 2"/>
          <p:cNvSpPr/>
          <p:nvPr/>
        </p:nvSpPr>
        <p:spPr>
          <a:xfrm>
            <a:off x="110060" y="2565854"/>
            <a:ext cx="3938707" cy="369332"/>
          </a:xfrm>
          <a:prstGeom prst="rect">
            <a:avLst/>
          </a:prstGeom>
        </p:spPr>
        <p:txBody>
          <a:bodyPr wrap="none">
            <a:spAutoFit/>
          </a:bodyPr>
          <a:lstStyle/>
          <a:p>
            <a:r>
              <a:rPr lang="en-US" dirty="0">
                <a:hlinkClick r:id="rId3"/>
              </a:rPr>
              <a:t>http://oralproficiency.coerll.utexas.edu/</a:t>
            </a:r>
            <a:endParaRPr lang="en-US" dirty="0"/>
          </a:p>
        </p:txBody>
      </p:sp>
      <p:pic>
        <p:nvPicPr>
          <p:cNvPr id="4" name="Picture 3"/>
          <p:cNvPicPr>
            <a:picLocks noChangeAspect="1"/>
          </p:cNvPicPr>
          <p:nvPr/>
        </p:nvPicPr>
        <p:blipFill>
          <a:blip r:embed="rId4"/>
          <a:stretch>
            <a:fillRect/>
          </a:stretch>
        </p:blipFill>
        <p:spPr>
          <a:xfrm>
            <a:off x="110060" y="1756229"/>
            <a:ext cx="3990975" cy="809625"/>
          </a:xfrm>
          <a:prstGeom prst="rect">
            <a:avLst/>
          </a:prstGeom>
        </p:spPr>
      </p:pic>
      <p:pic>
        <p:nvPicPr>
          <p:cNvPr id="5" name="Picture 4"/>
          <p:cNvPicPr>
            <a:picLocks noChangeAspect="1"/>
          </p:cNvPicPr>
          <p:nvPr/>
        </p:nvPicPr>
        <p:blipFill rotWithShape="1">
          <a:blip r:embed="rId2"/>
          <a:srcRect l="9040" t="80" r="19981" b="87049"/>
          <a:stretch/>
        </p:blipFill>
        <p:spPr>
          <a:xfrm>
            <a:off x="110060" y="234407"/>
            <a:ext cx="5483861" cy="1521822"/>
          </a:xfrm>
          <a:prstGeom prst="rect">
            <a:avLst/>
          </a:prstGeom>
        </p:spPr>
      </p:pic>
    </p:spTree>
    <p:extLst>
      <p:ext uri="{BB962C8B-B14F-4D97-AF65-F5344CB8AC3E}">
        <p14:creationId xmlns:p14="http://schemas.microsoft.com/office/powerpoint/2010/main" val="15097574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1996" y="1488105"/>
            <a:ext cx="2351093" cy="646331"/>
          </a:xfrm>
          <a:prstGeom prst="rect">
            <a:avLst/>
          </a:prstGeom>
        </p:spPr>
        <p:txBody>
          <a:bodyPr wrap="none">
            <a:spAutoFit/>
          </a:bodyPr>
          <a:lstStyle/>
          <a:p>
            <a:r>
              <a:rPr lang="en-US" dirty="0">
                <a:hlinkClick r:id="rId2"/>
              </a:rPr>
              <a:t>https://aappl.actfl.org</a:t>
            </a:r>
            <a:r>
              <a:rPr lang="en-US" dirty="0" smtClean="0">
                <a:hlinkClick r:id="rId2"/>
              </a:rPr>
              <a:t>/</a:t>
            </a:r>
            <a:endParaRPr lang="en-US" dirty="0" smtClean="0"/>
          </a:p>
          <a:p>
            <a:endParaRPr lang="en-US" dirty="0"/>
          </a:p>
        </p:txBody>
      </p:sp>
      <p:pic>
        <p:nvPicPr>
          <p:cNvPr id="4" name="Picture 3"/>
          <p:cNvPicPr>
            <a:picLocks noChangeAspect="1"/>
          </p:cNvPicPr>
          <p:nvPr/>
        </p:nvPicPr>
        <p:blipFill>
          <a:blip r:embed="rId3"/>
          <a:stretch>
            <a:fillRect/>
          </a:stretch>
        </p:blipFill>
        <p:spPr>
          <a:xfrm>
            <a:off x="391996" y="259380"/>
            <a:ext cx="5172075" cy="1228725"/>
          </a:xfrm>
          <a:prstGeom prst="rect">
            <a:avLst/>
          </a:prstGeom>
        </p:spPr>
      </p:pic>
      <p:pic>
        <p:nvPicPr>
          <p:cNvPr id="6" name="Picture 5"/>
          <p:cNvPicPr>
            <a:picLocks noChangeAspect="1"/>
          </p:cNvPicPr>
          <p:nvPr/>
        </p:nvPicPr>
        <p:blipFill>
          <a:blip r:embed="rId4"/>
          <a:stretch>
            <a:fillRect/>
          </a:stretch>
        </p:blipFill>
        <p:spPr>
          <a:xfrm>
            <a:off x="391996" y="2134436"/>
            <a:ext cx="3009900" cy="400050"/>
          </a:xfrm>
          <a:prstGeom prst="rect">
            <a:avLst/>
          </a:prstGeom>
        </p:spPr>
      </p:pic>
      <p:sp>
        <p:nvSpPr>
          <p:cNvPr id="7" name="Rectangle 6"/>
          <p:cNvSpPr/>
          <p:nvPr/>
        </p:nvSpPr>
        <p:spPr>
          <a:xfrm>
            <a:off x="391996" y="2584316"/>
            <a:ext cx="5408729" cy="1477328"/>
          </a:xfrm>
          <a:prstGeom prst="rect">
            <a:avLst/>
          </a:prstGeom>
        </p:spPr>
        <p:txBody>
          <a:bodyPr wrap="square">
            <a:spAutoFit/>
          </a:bodyPr>
          <a:lstStyle/>
          <a:p>
            <a:r>
              <a:rPr lang="en-US" dirty="0">
                <a:solidFill>
                  <a:srgbClr val="666666"/>
                </a:solidFill>
                <a:latin typeface="Arial" panose="020B0604020202020204" pitchFamily="34" charset="0"/>
              </a:rPr>
              <a:t>The three links below lead to tables that contain the full range of scores for each section of AAPPL Measure.  These comprehensive sets of score descriptions and strategies may be helpful in setting your own curriculum goals and strategies.</a:t>
            </a:r>
            <a:endParaRPr lang="en-US" dirty="0"/>
          </a:p>
        </p:txBody>
      </p:sp>
      <p:sp>
        <p:nvSpPr>
          <p:cNvPr id="8" name="Rectangle 7"/>
          <p:cNvSpPr/>
          <p:nvPr/>
        </p:nvSpPr>
        <p:spPr>
          <a:xfrm>
            <a:off x="391996" y="4111474"/>
            <a:ext cx="6096000" cy="923330"/>
          </a:xfrm>
          <a:prstGeom prst="rect">
            <a:avLst/>
          </a:prstGeom>
        </p:spPr>
        <p:txBody>
          <a:bodyPr>
            <a:spAutoFit/>
          </a:bodyPr>
          <a:lstStyle/>
          <a:p>
            <a:r>
              <a:rPr lang="en-US" dirty="0">
                <a:solidFill>
                  <a:srgbClr val="F07B00"/>
                </a:solidFill>
                <a:latin typeface="Arial" panose="020B0604020202020204" pitchFamily="34" charset="0"/>
                <a:hlinkClick r:id="rId5"/>
              </a:rPr>
              <a:t>Interpersonal Listening/Speaking</a:t>
            </a:r>
            <a:r>
              <a:rPr lang="en-US" dirty="0"/>
              <a:t/>
            </a:r>
            <a:br>
              <a:rPr lang="en-US" dirty="0"/>
            </a:br>
            <a:r>
              <a:rPr lang="en-US" dirty="0">
                <a:solidFill>
                  <a:srgbClr val="F07B00"/>
                </a:solidFill>
                <a:latin typeface="Arial" panose="020B0604020202020204" pitchFamily="34" charset="0"/>
                <a:hlinkClick r:id="rId6"/>
              </a:rPr>
              <a:t>Interpretive Listening and Reading</a:t>
            </a:r>
            <a:r>
              <a:rPr lang="en-US" dirty="0"/>
              <a:t/>
            </a:r>
            <a:br>
              <a:rPr lang="en-US" dirty="0"/>
            </a:br>
            <a:r>
              <a:rPr lang="en-US" dirty="0">
                <a:solidFill>
                  <a:srgbClr val="F07B00"/>
                </a:solidFill>
                <a:latin typeface="Arial" panose="020B0604020202020204" pitchFamily="34" charset="0"/>
                <a:hlinkClick r:id="rId7"/>
              </a:rPr>
              <a:t>Presentational Writing</a:t>
            </a:r>
            <a:endParaRPr lang="en-US" dirty="0"/>
          </a:p>
        </p:txBody>
      </p:sp>
      <p:pic>
        <p:nvPicPr>
          <p:cNvPr id="9" name="Picture 8"/>
          <p:cNvPicPr>
            <a:picLocks noChangeAspect="1"/>
          </p:cNvPicPr>
          <p:nvPr/>
        </p:nvPicPr>
        <p:blipFill rotWithShape="1">
          <a:blip r:embed="rId8"/>
          <a:srcRect t="48824"/>
          <a:stretch/>
        </p:blipFill>
        <p:spPr>
          <a:xfrm>
            <a:off x="5800724" y="98693"/>
            <a:ext cx="6391275" cy="775049"/>
          </a:xfrm>
          <a:prstGeom prst="rect">
            <a:avLst/>
          </a:prstGeom>
        </p:spPr>
      </p:pic>
      <p:pic>
        <p:nvPicPr>
          <p:cNvPr id="10" name="Picture 9"/>
          <p:cNvPicPr>
            <a:picLocks noChangeAspect="1"/>
          </p:cNvPicPr>
          <p:nvPr/>
        </p:nvPicPr>
        <p:blipFill>
          <a:blip r:embed="rId9"/>
          <a:stretch>
            <a:fillRect/>
          </a:stretch>
        </p:blipFill>
        <p:spPr>
          <a:xfrm>
            <a:off x="5910262" y="853323"/>
            <a:ext cx="6172200" cy="2962275"/>
          </a:xfrm>
          <a:prstGeom prst="rect">
            <a:avLst/>
          </a:prstGeom>
        </p:spPr>
      </p:pic>
      <p:pic>
        <p:nvPicPr>
          <p:cNvPr id="11" name="Picture 10"/>
          <p:cNvPicPr>
            <a:picLocks noChangeAspect="1"/>
          </p:cNvPicPr>
          <p:nvPr/>
        </p:nvPicPr>
        <p:blipFill>
          <a:blip r:embed="rId10"/>
          <a:stretch>
            <a:fillRect/>
          </a:stretch>
        </p:blipFill>
        <p:spPr>
          <a:xfrm>
            <a:off x="5838825" y="3718263"/>
            <a:ext cx="6353175" cy="2790825"/>
          </a:xfrm>
          <a:prstGeom prst="rect">
            <a:avLst/>
          </a:prstGeom>
        </p:spPr>
      </p:pic>
    </p:spTree>
    <p:extLst>
      <p:ext uri="{BB962C8B-B14F-4D97-AF65-F5344CB8AC3E}">
        <p14:creationId xmlns:p14="http://schemas.microsoft.com/office/powerpoint/2010/main" val="12162377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mage result for MODES OF COMMUNICATION ACTFL"/>
          <p:cNvPicPr>
            <a:picLocks noChangeAspect="1" noChangeArrowheads="1"/>
          </p:cNvPicPr>
          <p:nvPr/>
        </p:nvPicPr>
        <p:blipFill rotWithShape="1">
          <a:blip r:embed="rId2">
            <a:extLst>
              <a:ext uri="{28A0092B-C50C-407E-A947-70E740481C1C}">
                <a14:useLocalDpi xmlns:a14="http://schemas.microsoft.com/office/drawing/2010/main" val="0"/>
              </a:ext>
            </a:extLst>
          </a:blip>
          <a:srcRect t="11073"/>
          <a:stretch/>
        </p:blipFill>
        <p:spPr bwMode="auto">
          <a:xfrm>
            <a:off x="1323974" y="141550"/>
            <a:ext cx="10060297" cy="671645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Diagram 1"/>
          <p:cNvGraphicFramePr/>
          <p:nvPr>
            <p:extLst>
              <p:ext uri="{D42A27DB-BD31-4B8C-83A1-F6EECF244321}">
                <p14:modId xmlns:p14="http://schemas.microsoft.com/office/powerpoint/2010/main" val="3193560624"/>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Curved Left Arrow 2"/>
          <p:cNvSpPr/>
          <p:nvPr/>
        </p:nvSpPr>
        <p:spPr>
          <a:xfrm rot="19315294">
            <a:off x="9609372" y="688521"/>
            <a:ext cx="674526" cy="2786633"/>
          </a:xfrm>
          <a:prstGeom prst="curvedLeftArrow">
            <a:avLst>
              <a:gd name="adj1" fmla="val 35944"/>
              <a:gd name="adj2" fmla="val 105456"/>
              <a:gd name="adj3" fmla="val 476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Curved Left Arrow 7"/>
          <p:cNvSpPr/>
          <p:nvPr/>
        </p:nvSpPr>
        <p:spPr>
          <a:xfrm rot="11962602">
            <a:off x="2092184" y="979977"/>
            <a:ext cx="674526" cy="2786633"/>
          </a:xfrm>
          <a:prstGeom prst="curvedLeftArrow">
            <a:avLst>
              <a:gd name="adj1" fmla="val 35944"/>
              <a:gd name="adj2" fmla="val 105456"/>
              <a:gd name="adj3" fmla="val 476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Rectangle 3"/>
          <p:cNvSpPr/>
          <p:nvPr/>
        </p:nvSpPr>
        <p:spPr>
          <a:xfrm>
            <a:off x="4089400" y="5037669"/>
            <a:ext cx="1803400" cy="1320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urved Left Arrow 4"/>
          <p:cNvSpPr/>
          <p:nvPr/>
        </p:nvSpPr>
        <p:spPr>
          <a:xfrm rot="5400000">
            <a:off x="5930627" y="4313496"/>
            <a:ext cx="905930" cy="3184016"/>
          </a:xfrm>
          <a:prstGeom prst="curvedLeftArrow">
            <a:avLst>
              <a:gd name="adj1" fmla="val 35944"/>
              <a:gd name="adj2" fmla="val 105456"/>
              <a:gd name="adj3" fmla="val 476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9" name="Picture 8"/>
          <p:cNvPicPr>
            <a:picLocks noChangeAspect="1"/>
          </p:cNvPicPr>
          <p:nvPr/>
        </p:nvPicPr>
        <p:blipFill rotWithShape="1">
          <a:blip r:embed="rId8"/>
          <a:srcRect l="13364"/>
          <a:stretch/>
        </p:blipFill>
        <p:spPr>
          <a:xfrm>
            <a:off x="3463003" y="4659311"/>
            <a:ext cx="1328581" cy="1068389"/>
          </a:xfrm>
          <a:prstGeom prst="rect">
            <a:avLst/>
          </a:prstGeom>
        </p:spPr>
      </p:pic>
      <p:sp>
        <p:nvSpPr>
          <p:cNvPr id="10" name="Rectangle 9"/>
          <p:cNvSpPr/>
          <p:nvPr/>
        </p:nvSpPr>
        <p:spPr>
          <a:xfrm>
            <a:off x="4640881" y="2775216"/>
            <a:ext cx="3484907" cy="2123658"/>
          </a:xfrm>
          <a:prstGeom prst="rect">
            <a:avLst/>
          </a:prstGeom>
        </p:spPr>
        <p:txBody>
          <a:bodyPr wrap="square">
            <a:spAutoFit/>
          </a:bodyPr>
          <a:lstStyle/>
          <a:p>
            <a:pPr algn="ctr"/>
            <a:r>
              <a:rPr lang="en-US" sz="3300" b="1" dirty="0"/>
              <a:t>ACTFL INTEGRATED PERFORMANCE ASSESSMENT</a:t>
            </a:r>
          </a:p>
        </p:txBody>
      </p:sp>
    </p:spTree>
    <p:extLst>
      <p:ext uri="{BB962C8B-B14F-4D97-AF65-F5344CB8AC3E}">
        <p14:creationId xmlns:p14="http://schemas.microsoft.com/office/powerpoint/2010/main" val="903455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5" grpId="0" animBg="1"/>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image1.slideserve.com/2735414/actfl-proficiency-levels-n.jpg"/>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21466" r="6439" b="9342"/>
          <a:stretch/>
        </p:blipFill>
        <p:spPr bwMode="auto">
          <a:xfrm>
            <a:off x="1058333" y="609599"/>
            <a:ext cx="10515600" cy="583254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8153400" y="270933"/>
            <a:ext cx="2599267" cy="1284288"/>
          </a:xfrm>
        </p:spPr>
        <p:txBody>
          <a:bodyPr/>
          <a:lstStyle/>
          <a:p>
            <a:r>
              <a:rPr lang="en-US" dirty="0" smtClean="0"/>
              <a:t>Guidelines</a:t>
            </a:r>
            <a:endParaRPr lang="es-ES_tradnl" dirty="0"/>
          </a:p>
        </p:txBody>
      </p:sp>
    </p:spTree>
    <p:extLst>
      <p:ext uri="{BB962C8B-B14F-4D97-AF65-F5344CB8AC3E}">
        <p14:creationId xmlns:p14="http://schemas.microsoft.com/office/powerpoint/2010/main" val="21459114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09575" y="-228600"/>
            <a:ext cx="13011150" cy="7315200"/>
          </a:xfrm>
          <a:prstGeom prst="rect">
            <a:avLst/>
          </a:prstGeom>
        </p:spPr>
      </p:pic>
      <p:sp>
        <p:nvSpPr>
          <p:cNvPr id="3" name="Rectangle 2"/>
          <p:cNvSpPr/>
          <p:nvPr/>
        </p:nvSpPr>
        <p:spPr>
          <a:xfrm>
            <a:off x="3343379" y="-241300"/>
            <a:ext cx="4286045" cy="1107996"/>
          </a:xfrm>
          <a:prstGeom prst="rect">
            <a:avLst/>
          </a:prstGeom>
          <a:noFill/>
        </p:spPr>
        <p:txBody>
          <a:bodyPr wrap="none" lIns="91440" tIns="45720" rIns="91440" bIns="45720">
            <a:spAutoFit/>
          </a:bodyPr>
          <a:lstStyle/>
          <a:p>
            <a:pPr algn="ctr"/>
            <a:r>
              <a:rPr lang="en-US" sz="6600" b="1" i="1" cap="none" spc="0" dirty="0" smtClean="0">
                <a:ln w="13462">
                  <a:solidFill>
                    <a:schemeClr val="bg1"/>
                  </a:solidFill>
                  <a:prstDash val="solid"/>
                </a:ln>
                <a:solidFill>
                  <a:srgbClr val="7030A0"/>
                </a:solidFill>
                <a:effectLst>
                  <a:outerShdw dist="38100" dir="2700000" algn="bl" rotWithShape="0">
                    <a:schemeClr val="tx1">
                      <a:lumMod val="95000"/>
                      <a:lumOff val="5000"/>
                    </a:schemeClr>
                  </a:outerShdw>
                </a:effectLst>
              </a:rPr>
              <a:t>FUNCTIONS</a:t>
            </a:r>
            <a:endParaRPr lang="en-US" sz="6600" b="1" i="1" cap="none" spc="0" dirty="0">
              <a:ln w="13462">
                <a:solidFill>
                  <a:schemeClr val="bg1"/>
                </a:solidFill>
                <a:prstDash val="solid"/>
              </a:ln>
              <a:solidFill>
                <a:srgbClr val="7030A0"/>
              </a:solidFill>
              <a:effectLst>
                <a:outerShdw dist="38100" dir="2700000" algn="bl" rotWithShape="0">
                  <a:schemeClr val="tx1">
                    <a:lumMod val="95000"/>
                    <a:lumOff val="5000"/>
                  </a:schemeClr>
                </a:outerShdw>
              </a:effectLst>
            </a:endParaRPr>
          </a:p>
        </p:txBody>
      </p:sp>
      <p:sp>
        <p:nvSpPr>
          <p:cNvPr id="6" name="Rectangle 5"/>
          <p:cNvSpPr/>
          <p:nvPr/>
        </p:nvSpPr>
        <p:spPr>
          <a:xfrm>
            <a:off x="794389" y="768222"/>
            <a:ext cx="1533378" cy="3993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1"/>
                </a:solidFill>
              </a:ln>
              <a:solidFill>
                <a:schemeClr val="bg1"/>
              </a:solidFill>
            </a:endParaRPr>
          </a:p>
        </p:txBody>
      </p:sp>
      <p:sp>
        <p:nvSpPr>
          <p:cNvPr id="7" name="Rectangle 6"/>
          <p:cNvSpPr/>
          <p:nvPr/>
        </p:nvSpPr>
        <p:spPr>
          <a:xfrm>
            <a:off x="631871" y="1180317"/>
            <a:ext cx="2237938" cy="62034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1"/>
                </a:solidFill>
              </a:ln>
              <a:solidFill>
                <a:schemeClr val="bg1"/>
              </a:solidFill>
            </a:endParaRPr>
          </a:p>
        </p:txBody>
      </p:sp>
      <p:sp>
        <p:nvSpPr>
          <p:cNvPr id="8" name="Rectangle 7"/>
          <p:cNvSpPr/>
          <p:nvPr/>
        </p:nvSpPr>
        <p:spPr>
          <a:xfrm>
            <a:off x="1974597" y="1283226"/>
            <a:ext cx="1695896" cy="6000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1"/>
                </a:solidFill>
              </a:ln>
              <a:solidFill>
                <a:schemeClr val="bg1"/>
              </a:solidFill>
            </a:endParaRPr>
          </a:p>
        </p:txBody>
      </p:sp>
      <p:sp>
        <p:nvSpPr>
          <p:cNvPr id="9" name="Rectangle 8"/>
          <p:cNvSpPr/>
          <p:nvPr/>
        </p:nvSpPr>
        <p:spPr>
          <a:xfrm>
            <a:off x="4557194" y="1283226"/>
            <a:ext cx="2237938" cy="92540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1"/>
                </a:solidFill>
              </a:ln>
              <a:solidFill>
                <a:schemeClr val="bg1"/>
              </a:solidFill>
            </a:endParaRPr>
          </a:p>
        </p:txBody>
      </p:sp>
      <p:sp>
        <p:nvSpPr>
          <p:cNvPr id="10" name="Rectangle 9"/>
          <p:cNvSpPr/>
          <p:nvPr/>
        </p:nvSpPr>
        <p:spPr>
          <a:xfrm>
            <a:off x="8482517" y="1283227"/>
            <a:ext cx="2237938" cy="72520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1"/>
                </a:solidFill>
              </a:ln>
              <a:solidFill>
                <a:schemeClr val="bg1"/>
              </a:solidFill>
            </a:endParaRPr>
          </a:p>
        </p:txBody>
      </p:sp>
      <p:sp>
        <p:nvSpPr>
          <p:cNvPr id="11" name="Rectangle 10"/>
          <p:cNvSpPr/>
          <p:nvPr/>
        </p:nvSpPr>
        <p:spPr>
          <a:xfrm>
            <a:off x="8304108" y="768223"/>
            <a:ext cx="1290058" cy="11150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1"/>
                </a:solidFill>
              </a:ln>
              <a:solidFill>
                <a:schemeClr val="bg1"/>
              </a:solidFill>
            </a:endParaRPr>
          </a:p>
        </p:txBody>
      </p:sp>
      <p:sp>
        <p:nvSpPr>
          <p:cNvPr id="12" name="Rectangle 11"/>
          <p:cNvSpPr/>
          <p:nvPr/>
        </p:nvSpPr>
        <p:spPr>
          <a:xfrm>
            <a:off x="4711939" y="1077178"/>
            <a:ext cx="1533378" cy="3993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n>
                  <a:solidFill>
                    <a:schemeClr val="bg1"/>
                  </a:solidFill>
                </a:ln>
                <a:solidFill>
                  <a:schemeClr val="bg1"/>
                </a:solidFill>
              </a:rPr>
              <a:t>D</a:t>
            </a:r>
            <a:endParaRPr lang="en-US" dirty="0">
              <a:ln>
                <a:solidFill>
                  <a:schemeClr val="bg1"/>
                </a:solidFill>
              </a:ln>
              <a:solidFill>
                <a:schemeClr val="bg1"/>
              </a:solidFill>
            </a:endParaRPr>
          </a:p>
        </p:txBody>
      </p:sp>
      <p:sp>
        <p:nvSpPr>
          <p:cNvPr id="13" name="Rectangle 12"/>
          <p:cNvSpPr/>
          <p:nvPr/>
        </p:nvSpPr>
        <p:spPr>
          <a:xfrm>
            <a:off x="4533530" y="1808736"/>
            <a:ext cx="2758442" cy="4125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n>
                  <a:solidFill>
                    <a:schemeClr val="bg1"/>
                  </a:solidFill>
                </a:ln>
                <a:solidFill>
                  <a:schemeClr val="bg1"/>
                </a:solidFill>
              </a:rPr>
              <a:t>D</a:t>
            </a:r>
            <a:endParaRPr lang="en-US" dirty="0">
              <a:ln>
                <a:solidFill>
                  <a:schemeClr val="bg1"/>
                </a:solidFill>
              </a:ln>
              <a:solidFill>
                <a:schemeClr val="bg1"/>
              </a:solidFill>
            </a:endParaRPr>
          </a:p>
        </p:txBody>
      </p:sp>
      <p:sp>
        <p:nvSpPr>
          <p:cNvPr id="4" name="TextBox 3"/>
          <p:cNvSpPr txBox="1"/>
          <p:nvPr/>
        </p:nvSpPr>
        <p:spPr>
          <a:xfrm>
            <a:off x="633259" y="891479"/>
            <a:ext cx="2883877" cy="1246495"/>
          </a:xfrm>
          <a:prstGeom prst="rect">
            <a:avLst/>
          </a:prstGeom>
          <a:noFill/>
        </p:spPr>
        <p:txBody>
          <a:bodyPr wrap="square" rtlCol="0">
            <a:spAutoFit/>
          </a:bodyPr>
          <a:lstStyle/>
          <a:p>
            <a:r>
              <a:rPr lang="en-US" sz="2500" dirty="0"/>
              <a:t>Give a description using one or two short adjectives</a:t>
            </a:r>
          </a:p>
        </p:txBody>
      </p:sp>
      <p:sp>
        <p:nvSpPr>
          <p:cNvPr id="5" name="TextBox 4"/>
          <p:cNvSpPr txBox="1"/>
          <p:nvPr/>
        </p:nvSpPr>
        <p:spPr>
          <a:xfrm>
            <a:off x="4408095" y="1167618"/>
            <a:ext cx="2883877" cy="1246495"/>
          </a:xfrm>
          <a:prstGeom prst="rect">
            <a:avLst/>
          </a:prstGeom>
          <a:noFill/>
        </p:spPr>
        <p:txBody>
          <a:bodyPr wrap="square" rtlCol="0">
            <a:spAutoFit/>
          </a:bodyPr>
          <a:lstStyle/>
          <a:p>
            <a:r>
              <a:rPr lang="en-US" sz="2500" dirty="0"/>
              <a:t>Give a </a:t>
            </a:r>
            <a:r>
              <a:rPr lang="en-US" sz="2500" dirty="0" smtClean="0"/>
              <a:t>detailed description </a:t>
            </a:r>
            <a:r>
              <a:rPr lang="en-US" sz="2500" dirty="0"/>
              <a:t>using </a:t>
            </a:r>
            <a:r>
              <a:rPr lang="en-US" sz="2500" dirty="0" smtClean="0"/>
              <a:t>comparisons</a:t>
            </a:r>
            <a:endParaRPr lang="en-US" sz="2500" dirty="0"/>
          </a:p>
        </p:txBody>
      </p:sp>
      <p:sp>
        <p:nvSpPr>
          <p:cNvPr id="14" name="TextBox 13"/>
          <p:cNvSpPr txBox="1"/>
          <p:nvPr/>
        </p:nvSpPr>
        <p:spPr>
          <a:xfrm>
            <a:off x="7989935" y="852313"/>
            <a:ext cx="3489302" cy="1246495"/>
          </a:xfrm>
          <a:prstGeom prst="rect">
            <a:avLst/>
          </a:prstGeom>
          <a:noFill/>
        </p:spPr>
        <p:txBody>
          <a:bodyPr wrap="square" rtlCol="0">
            <a:spAutoFit/>
          </a:bodyPr>
          <a:lstStyle/>
          <a:p>
            <a:r>
              <a:rPr lang="en-US" sz="2500" dirty="0"/>
              <a:t>Give </a:t>
            </a:r>
            <a:r>
              <a:rPr lang="en-US" sz="2500" dirty="0" smtClean="0"/>
              <a:t>detailed descriptions w precise adjectives, adverbs</a:t>
            </a:r>
            <a:endParaRPr lang="en-US" sz="2500" dirty="0"/>
          </a:p>
        </p:txBody>
      </p:sp>
      <p:sp>
        <p:nvSpPr>
          <p:cNvPr id="15" name="TextBox 14"/>
          <p:cNvSpPr txBox="1"/>
          <p:nvPr/>
        </p:nvSpPr>
        <p:spPr>
          <a:xfrm>
            <a:off x="547028" y="1126411"/>
            <a:ext cx="2883877" cy="477054"/>
          </a:xfrm>
          <a:prstGeom prst="rect">
            <a:avLst/>
          </a:prstGeom>
          <a:noFill/>
        </p:spPr>
        <p:txBody>
          <a:bodyPr wrap="square" rtlCol="0">
            <a:spAutoFit/>
          </a:bodyPr>
          <a:lstStyle/>
          <a:p>
            <a:r>
              <a:rPr lang="en-US" sz="2500" dirty="0" smtClean="0"/>
              <a:t>Say I like / don’t like</a:t>
            </a:r>
            <a:endParaRPr lang="en-US" sz="2500" dirty="0"/>
          </a:p>
        </p:txBody>
      </p:sp>
      <p:sp>
        <p:nvSpPr>
          <p:cNvPr id="16" name="TextBox 15"/>
          <p:cNvSpPr txBox="1"/>
          <p:nvPr/>
        </p:nvSpPr>
        <p:spPr>
          <a:xfrm>
            <a:off x="4254738" y="1315040"/>
            <a:ext cx="2883877" cy="861774"/>
          </a:xfrm>
          <a:prstGeom prst="rect">
            <a:avLst/>
          </a:prstGeom>
          <a:noFill/>
        </p:spPr>
        <p:txBody>
          <a:bodyPr wrap="square" rtlCol="0">
            <a:spAutoFit/>
          </a:bodyPr>
          <a:lstStyle/>
          <a:p>
            <a:r>
              <a:rPr lang="en-US" sz="2500" dirty="0" smtClean="0"/>
              <a:t>Express preferences / opinions w reasons </a:t>
            </a:r>
            <a:endParaRPr lang="en-US" sz="2500" dirty="0"/>
          </a:p>
        </p:txBody>
      </p:sp>
      <p:sp>
        <p:nvSpPr>
          <p:cNvPr id="17" name="TextBox 16"/>
          <p:cNvSpPr txBox="1"/>
          <p:nvPr/>
        </p:nvSpPr>
        <p:spPr>
          <a:xfrm>
            <a:off x="7962307" y="852312"/>
            <a:ext cx="3489302" cy="1246495"/>
          </a:xfrm>
          <a:prstGeom prst="rect">
            <a:avLst/>
          </a:prstGeom>
          <a:noFill/>
        </p:spPr>
        <p:txBody>
          <a:bodyPr wrap="square" rtlCol="0">
            <a:spAutoFit/>
          </a:bodyPr>
          <a:lstStyle/>
          <a:p>
            <a:r>
              <a:rPr lang="en-US" sz="2500" dirty="0"/>
              <a:t>Express </a:t>
            </a:r>
            <a:r>
              <a:rPr lang="en-US" sz="2500" dirty="0" smtClean="0"/>
              <a:t>preferences / opinions w evidence based justifications</a:t>
            </a:r>
            <a:endParaRPr lang="en-US" sz="2500" dirty="0"/>
          </a:p>
        </p:txBody>
      </p:sp>
      <p:sp>
        <p:nvSpPr>
          <p:cNvPr id="18" name="TextBox 17"/>
          <p:cNvSpPr txBox="1"/>
          <p:nvPr/>
        </p:nvSpPr>
        <p:spPr>
          <a:xfrm>
            <a:off x="682823" y="867242"/>
            <a:ext cx="2883877" cy="1246495"/>
          </a:xfrm>
          <a:prstGeom prst="rect">
            <a:avLst/>
          </a:prstGeom>
          <a:noFill/>
        </p:spPr>
        <p:txBody>
          <a:bodyPr wrap="square" rtlCol="0">
            <a:spAutoFit/>
          </a:bodyPr>
          <a:lstStyle/>
          <a:p>
            <a:r>
              <a:rPr lang="en-US" sz="2500" dirty="0" smtClean="0"/>
              <a:t>Recount what I’m doing in short, memorized sent</a:t>
            </a:r>
            <a:endParaRPr lang="en-US" sz="2500" dirty="0"/>
          </a:p>
        </p:txBody>
      </p:sp>
      <p:sp>
        <p:nvSpPr>
          <p:cNvPr id="19" name="TextBox 18"/>
          <p:cNvSpPr txBox="1"/>
          <p:nvPr/>
        </p:nvSpPr>
        <p:spPr>
          <a:xfrm>
            <a:off x="4364979" y="1122679"/>
            <a:ext cx="2883877" cy="1246495"/>
          </a:xfrm>
          <a:prstGeom prst="rect">
            <a:avLst/>
          </a:prstGeom>
          <a:noFill/>
        </p:spPr>
        <p:txBody>
          <a:bodyPr wrap="square" rtlCol="0">
            <a:spAutoFit/>
          </a:bodyPr>
          <a:lstStyle/>
          <a:p>
            <a:r>
              <a:rPr lang="en-US" sz="2500" dirty="0" smtClean="0"/>
              <a:t>Tell a story / recount event in logical sequence of events</a:t>
            </a:r>
            <a:endParaRPr lang="en-US" sz="2500" dirty="0"/>
          </a:p>
        </p:txBody>
      </p:sp>
      <p:sp>
        <p:nvSpPr>
          <p:cNvPr id="20" name="TextBox 19"/>
          <p:cNvSpPr txBox="1"/>
          <p:nvPr/>
        </p:nvSpPr>
        <p:spPr>
          <a:xfrm>
            <a:off x="7919191" y="980217"/>
            <a:ext cx="3489302" cy="1246495"/>
          </a:xfrm>
          <a:prstGeom prst="rect">
            <a:avLst/>
          </a:prstGeom>
          <a:noFill/>
        </p:spPr>
        <p:txBody>
          <a:bodyPr wrap="square" rtlCol="0">
            <a:spAutoFit/>
          </a:bodyPr>
          <a:lstStyle/>
          <a:p>
            <a:r>
              <a:rPr lang="en-US" sz="2500" dirty="0" smtClean="0"/>
              <a:t>Tell detailed story about what happened logically sequencing events</a:t>
            </a:r>
            <a:endParaRPr lang="en-US" sz="2500" dirty="0"/>
          </a:p>
        </p:txBody>
      </p:sp>
      <p:sp>
        <p:nvSpPr>
          <p:cNvPr id="21" name="Rectangle 20"/>
          <p:cNvSpPr/>
          <p:nvPr/>
        </p:nvSpPr>
        <p:spPr>
          <a:xfrm>
            <a:off x="-208204" y="6698683"/>
            <a:ext cx="11768733" cy="646331"/>
          </a:xfrm>
          <a:prstGeom prst="rect">
            <a:avLst/>
          </a:prstGeom>
        </p:spPr>
        <p:txBody>
          <a:bodyPr wrap="square">
            <a:spAutoFit/>
          </a:bodyPr>
          <a:lstStyle/>
          <a:p>
            <a:r>
              <a:rPr lang="en-US" dirty="0">
                <a:hlinkClick r:id="rId3"/>
              </a:rPr>
              <a:t>https://</a:t>
            </a:r>
            <a:r>
              <a:rPr lang="en-US" dirty="0" smtClean="0">
                <a:hlinkClick r:id="rId3"/>
              </a:rPr>
              <a:t>www.actfl.org/sites/default/files/pdfs/ACTFL2014/SpiralingFunctionsandTasks.pdf</a:t>
            </a:r>
            <a:endParaRPr lang="en-US" dirty="0" smtClean="0"/>
          </a:p>
          <a:p>
            <a:endParaRPr lang="en-US" dirty="0"/>
          </a:p>
        </p:txBody>
      </p:sp>
    </p:spTree>
    <p:extLst>
      <p:ext uri="{BB962C8B-B14F-4D97-AF65-F5344CB8AC3E}">
        <p14:creationId xmlns:p14="http://schemas.microsoft.com/office/powerpoint/2010/main" val="515387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9" presetClass="exit" presetSubtype="0" fill="hold" grpId="1" nodeType="clickEffect">
                                  <p:stCondLst>
                                    <p:cond delay="0"/>
                                  </p:stCondLst>
                                  <p:childTnLst>
                                    <p:animEffect transition="out" filter="dissolve">
                                      <p:cBhvr>
                                        <p:cTn id="36" dur="500"/>
                                        <p:tgtEl>
                                          <p:spTgt spid="4"/>
                                        </p:tgtEl>
                                      </p:cBhvr>
                                    </p:animEffect>
                                    <p:set>
                                      <p:cBhvr>
                                        <p:cTn id="37" dur="1" fill="hold">
                                          <p:stCondLst>
                                            <p:cond delay="499"/>
                                          </p:stCondLst>
                                        </p:cTn>
                                        <p:tgtEl>
                                          <p:spTgt spid="4"/>
                                        </p:tgtEl>
                                        <p:attrNameLst>
                                          <p:attrName>style.visibility</p:attrName>
                                        </p:attrNameLst>
                                      </p:cBhvr>
                                      <p:to>
                                        <p:strVal val="hidden"/>
                                      </p:to>
                                    </p:set>
                                  </p:childTnLst>
                                </p:cTn>
                              </p:par>
                              <p:par>
                                <p:cTn id="38" presetID="9" presetClass="exit" presetSubtype="0" fill="hold" grpId="1" nodeType="withEffect">
                                  <p:stCondLst>
                                    <p:cond delay="0"/>
                                  </p:stCondLst>
                                  <p:childTnLst>
                                    <p:animEffect transition="out" filter="dissolve">
                                      <p:cBhvr>
                                        <p:cTn id="39" dur="500"/>
                                        <p:tgtEl>
                                          <p:spTgt spid="5"/>
                                        </p:tgtEl>
                                      </p:cBhvr>
                                    </p:animEffect>
                                    <p:set>
                                      <p:cBhvr>
                                        <p:cTn id="40" dur="1" fill="hold">
                                          <p:stCondLst>
                                            <p:cond delay="499"/>
                                          </p:stCondLst>
                                        </p:cTn>
                                        <p:tgtEl>
                                          <p:spTgt spid="5"/>
                                        </p:tgtEl>
                                        <p:attrNameLst>
                                          <p:attrName>style.visibility</p:attrName>
                                        </p:attrNameLst>
                                      </p:cBhvr>
                                      <p:to>
                                        <p:strVal val="hidden"/>
                                      </p:to>
                                    </p:set>
                                  </p:childTnLst>
                                </p:cTn>
                              </p:par>
                              <p:par>
                                <p:cTn id="41" presetID="9" presetClass="exit" presetSubtype="0" fill="hold" grpId="1" nodeType="withEffect">
                                  <p:stCondLst>
                                    <p:cond delay="0"/>
                                  </p:stCondLst>
                                  <p:childTnLst>
                                    <p:animEffect transition="out" filter="dissolve">
                                      <p:cBhvr>
                                        <p:cTn id="42" dur="500"/>
                                        <p:tgtEl>
                                          <p:spTgt spid="14"/>
                                        </p:tgtEl>
                                      </p:cBhvr>
                                    </p:animEffect>
                                    <p:set>
                                      <p:cBhvr>
                                        <p:cTn id="43" dur="1" fill="hold">
                                          <p:stCondLst>
                                            <p:cond delay="499"/>
                                          </p:stCondLst>
                                        </p:cTn>
                                        <p:tgtEl>
                                          <p:spTgt spid="14"/>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5"/>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16"/>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17"/>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9" presetClass="exit" presetSubtype="0" fill="hold" grpId="1" nodeType="clickEffect">
                                  <p:stCondLst>
                                    <p:cond delay="0"/>
                                  </p:stCondLst>
                                  <p:childTnLst>
                                    <p:animEffect transition="out" filter="dissolve">
                                      <p:cBhvr>
                                        <p:cTn id="59" dur="500"/>
                                        <p:tgtEl>
                                          <p:spTgt spid="15"/>
                                        </p:tgtEl>
                                      </p:cBhvr>
                                    </p:animEffect>
                                    <p:set>
                                      <p:cBhvr>
                                        <p:cTn id="60" dur="1" fill="hold">
                                          <p:stCondLst>
                                            <p:cond delay="499"/>
                                          </p:stCondLst>
                                        </p:cTn>
                                        <p:tgtEl>
                                          <p:spTgt spid="15"/>
                                        </p:tgtEl>
                                        <p:attrNameLst>
                                          <p:attrName>style.visibility</p:attrName>
                                        </p:attrNameLst>
                                      </p:cBhvr>
                                      <p:to>
                                        <p:strVal val="hidden"/>
                                      </p:to>
                                    </p:set>
                                  </p:childTnLst>
                                </p:cTn>
                              </p:par>
                              <p:par>
                                <p:cTn id="61" presetID="9" presetClass="exit" presetSubtype="0" fill="hold" grpId="1" nodeType="withEffect">
                                  <p:stCondLst>
                                    <p:cond delay="0"/>
                                  </p:stCondLst>
                                  <p:childTnLst>
                                    <p:animEffect transition="out" filter="dissolve">
                                      <p:cBhvr>
                                        <p:cTn id="62" dur="500"/>
                                        <p:tgtEl>
                                          <p:spTgt spid="16"/>
                                        </p:tgtEl>
                                      </p:cBhvr>
                                    </p:animEffect>
                                    <p:set>
                                      <p:cBhvr>
                                        <p:cTn id="63" dur="1" fill="hold">
                                          <p:stCondLst>
                                            <p:cond delay="499"/>
                                          </p:stCondLst>
                                        </p:cTn>
                                        <p:tgtEl>
                                          <p:spTgt spid="16"/>
                                        </p:tgtEl>
                                        <p:attrNameLst>
                                          <p:attrName>style.visibility</p:attrName>
                                        </p:attrNameLst>
                                      </p:cBhvr>
                                      <p:to>
                                        <p:strVal val="hidden"/>
                                      </p:to>
                                    </p:set>
                                  </p:childTnLst>
                                </p:cTn>
                              </p:par>
                              <p:par>
                                <p:cTn id="64" presetID="9" presetClass="exit" presetSubtype="0" fill="hold" grpId="1" nodeType="withEffect">
                                  <p:stCondLst>
                                    <p:cond delay="0"/>
                                  </p:stCondLst>
                                  <p:childTnLst>
                                    <p:animEffect transition="out" filter="dissolve">
                                      <p:cBhvr>
                                        <p:cTn id="65" dur="500"/>
                                        <p:tgtEl>
                                          <p:spTgt spid="17"/>
                                        </p:tgtEl>
                                      </p:cBhvr>
                                    </p:animEffect>
                                    <p:set>
                                      <p:cBhvr>
                                        <p:cTn id="66" dur="1" fill="hold">
                                          <p:stCondLst>
                                            <p:cond delay="499"/>
                                          </p:stCondLst>
                                        </p:cTn>
                                        <p:tgtEl>
                                          <p:spTgt spid="17"/>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18"/>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19"/>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4" grpId="0"/>
      <p:bldP spid="4" grpId="1"/>
      <p:bldP spid="5" grpId="0"/>
      <p:bldP spid="5" grpId="1"/>
      <p:bldP spid="14" grpId="0"/>
      <p:bldP spid="14" grpId="1"/>
      <p:bldP spid="15" grpId="0"/>
      <p:bldP spid="15" grpId="1"/>
      <p:bldP spid="16" grpId="0"/>
      <p:bldP spid="16" grpId="1"/>
      <p:bldP spid="17" grpId="0"/>
      <p:bldP spid="17" grpId="1"/>
      <p:bldP spid="18" grpId="0"/>
      <p:bldP spid="19"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183233498"/>
              </p:ext>
            </p:extLst>
          </p:nvPr>
        </p:nvGraphicFramePr>
        <p:xfrm>
          <a:off x="101601" y="202911"/>
          <a:ext cx="11976099" cy="5892742"/>
        </p:xfrm>
        <a:graphic>
          <a:graphicData uri="http://schemas.openxmlformats.org/drawingml/2006/table">
            <a:tbl>
              <a:tblPr firstRow="1" firstCol="1" bandRow="1">
                <a:tableStyleId>{5C22544A-7EE6-4342-B048-85BDC9FD1C3A}</a:tableStyleId>
              </a:tblPr>
              <a:tblGrid>
                <a:gridCol w="1778001">
                  <a:extLst>
                    <a:ext uri="{9D8B030D-6E8A-4147-A177-3AD203B41FA5}">
                      <a16:colId xmlns:a16="http://schemas.microsoft.com/office/drawing/2014/main" val="1659734535"/>
                    </a:ext>
                  </a:extLst>
                </a:gridCol>
                <a:gridCol w="2654300">
                  <a:extLst>
                    <a:ext uri="{9D8B030D-6E8A-4147-A177-3AD203B41FA5}">
                      <a16:colId xmlns:a16="http://schemas.microsoft.com/office/drawing/2014/main" val="734551339"/>
                    </a:ext>
                  </a:extLst>
                </a:gridCol>
                <a:gridCol w="1803400">
                  <a:extLst>
                    <a:ext uri="{9D8B030D-6E8A-4147-A177-3AD203B41FA5}">
                      <a16:colId xmlns:a16="http://schemas.microsoft.com/office/drawing/2014/main" val="1883211359"/>
                    </a:ext>
                  </a:extLst>
                </a:gridCol>
                <a:gridCol w="2820659">
                  <a:extLst>
                    <a:ext uri="{9D8B030D-6E8A-4147-A177-3AD203B41FA5}">
                      <a16:colId xmlns:a16="http://schemas.microsoft.com/office/drawing/2014/main" val="338337834"/>
                    </a:ext>
                  </a:extLst>
                </a:gridCol>
                <a:gridCol w="2919739">
                  <a:extLst>
                    <a:ext uri="{9D8B030D-6E8A-4147-A177-3AD203B41FA5}">
                      <a16:colId xmlns:a16="http://schemas.microsoft.com/office/drawing/2014/main" val="2273819541"/>
                    </a:ext>
                  </a:extLst>
                </a:gridCol>
              </a:tblGrid>
              <a:tr h="653298">
                <a:tc>
                  <a:txBody>
                    <a:bodyPr/>
                    <a:lstStyle/>
                    <a:p>
                      <a:pPr marL="0" marR="0" algn="ctr">
                        <a:spcBef>
                          <a:spcPts val="0"/>
                        </a:spcBef>
                        <a:spcAft>
                          <a:spcPts val="0"/>
                        </a:spcAft>
                      </a:pPr>
                      <a:r>
                        <a:rPr lang="en-US" sz="2200" dirty="0">
                          <a:effectLst/>
                        </a:rPr>
                        <a:t> </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6621" marR="46621" marT="0" marB="0"/>
                </a:tc>
                <a:tc>
                  <a:txBody>
                    <a:bodyPr/>
                    <a:lstStyle/>
                    <a:p>
                      <a:pPr marL="0" marR="0" algn="ctr">
                        <a:spcBef>
                          <a:spcPts val="0"/>
                        </a:spcBef>
                        <a:spcAft>
                          <a:spcPts val="0"/>
                        </a:spcAft>
                      </a:pPr>
                      <a:r>
                        <a:rPr lang="en-US" sz="2200" dirty="0">
                          <a:effectLst/>
                        </a:rPr>
                        <a:t>Type sent</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6621" marR="46621" marT="0" marB="0"/>
                </a:tc>
                <a:tc>
                  <a:txBody>
                    <a:bodyPr/>
                    <a:lstStyle/>
                    <a:p>
                      <a:pPr marL="0" marR="0" algn="ctr">
                        <a:spcBef>
                          <a:spcPts val="0"/>
                        </a:spcBef>
                        <a:spcAft>
                          <a:spcPts val="0"/>
                        </a:spcAft>
                      </a:pPr>
                      <a:r>
                        <a:rPr lang="en-US" sz="2200">
                          <a:effectLst/>
                        </a:rPr>
                        <a:t>details</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46621" marR="46621" marT="0" marB="0"/>
                </a:tc>
                <a:tc>
                  <a:txBody>
                    <a:bodyPr/>
                    <a:lstStyle/>
                    <a:p>
                      <a:pPr marL="0" marR="0" algn="ctr">
                        <a:spcBef>
                          <a:spcPts val="0"/>
                        </a:spcBef>
                        <a:spcAft>
                          <a:spcPts val="0"/>
                        </a:spcAft>
                      </a:pPr>
                      <a:r>
                        <a:rPr lang="en-US" sz="2200" dirty="0">
                          <a:effectLst/>
                        </a:rPr>
                        <a:t>Fluency / pronunciation</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6621" marR="46621" marT="0" marB="0"/>
                </a:tc>
                <a:tc>
                  <a:txBody>
                    <a:bodyPr/>
                    <a:lstStyle/>
                    <a:p>
                      <a:pPr marL="0" marR="0" algn="ctr">
                        <a:spcBef>
                          <a:spcPts val="0"/>
                        </a:spcBef>
                        <a:spcAft>
                          <a:spcPts val="0"/>
                        </a:spcAft>
                      </a:pPr>
                      <a:r>
                        <a:rPr lang="en-US" sz="2200">
                          <a:effectLst/>
                        </a:rPr>
                        <a:t>Grammar</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46621" marR="46621" marT="0" marB="0"/>
                </a:tc>
                <a:extLst>
                  <a:ext uri="{0D108BD9-81ED-4DB2-BD59-A6C34878D82A}">
                    <a16:rowId xmlns:a16="http://schemas.microsoft.com/office/drawing/2014/main" val="3383306472"/>
                  </a:ext>
                </a:extLst>
              </a:tr>
              <a:tr h="653298">
                <a:tc>
                  <a:txBody>
                    <a:bodyPr/>
                    <a:lstStyle/>
                    <a:p>
                      <a:pPr marL="0" marR="0" algn="ctr">
                        <a:spcBef>
                          <a:spcPts val="0"/>
                        </a:spcBef>
                        <a:spcAft>
                          <a:spcPts val="0"/>
                        </a:spcAft>
                      </a:pPr>
                      <a:r>
                        <a:rPr lang="en-US" sz="2200" dirty="0">
                          <a:effectLst/>
                        </a:rPr>
                        <a:t>Novice </a:t>
                      </a:r>
                      <a:r>
                        <a:rPr lang="en-US" sz="2200" dirty="0" smtClean="0">
                          <a:effectLst/>
                        </a:rPr>
                        <a:t>Mid</a:t>
                      </a:r>
                      <a:endParaRPr lang="en-US" sz="2200" dirty="0">
                        <a:effectLst/>
                      </a:endParaRPr>
                    </a:p>
                  </a:txBody>
                  <a:tcPr marL="46621" marR="46621"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200" dirty="0" smtClean="0">
                          <a:effectLst/>
                        </a:rPr>
                        <a:t>Lists</a:t>
                      </a:r>
                    </a:p>
                    <a:p>
                      <a:pPr marL="0" marR="0" algn="ctr">
                        <a:spcBef>
                          <a:spcPts val="0"/>
                        </a:spcBef>
                        <a:spcAft>
                          <a:spcPts val="0"/>
                        </a:spcAft>
                      </a:pPr>
                      <a:r>
                        <a:rPr lang="en-US" sz="2200" dirty="0" smtClean="0">
                          <a:effectLst/>
                        </a:rPr>
                        <a:t>Some sentences</a:t>
                      </a:r>
                      <a:r>
                        <a:rPr lang="en-US" sz="2200" dirty="0">
                          <a:effectLst/>
                        </a:rPr>
                        <a:t> </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6621" marR="46621" marT="0" marB="0"/>
                </a:tc>
                <a:tc>
                  <a:txBody>
                    <a:bodyPr/>
                    <a:lstStyle/>
                    <a:p>
                      <a:pPr marL="0" marR="0" algn="ctr">
                        <a:spcBef>
                          <a:spcPts val="0"/>
                        </a:spcBef>
                        <a:spcAft>
                          <a:spcPts val="0"/>
                        </a:spcAft>
                      </a:pPr>
                      <a:r>
                        <a:rPr lang="en-US" sz="2200" dirty="0">
                          <a:effectLst/>
                        </a:rPr>
                        <a:t>Repeats a lot</a:t>
                      </a:r>
                    </a:p>
                    <a:p>
                      <a:pPr marL="0" marR="0" algn="ctr">
                        <a:spcBef>
                          <a:spcPts val="0"/>
                        </a:spcBef>
                        <a:spcAft>
                          <a:spcPts val="0"/>
                        </a:spcAft>
                      </a:pPr>
                      <a:r>
                        <a:rPr lang="en-US" sz="2200" dirty="0">
                          <a:effectLst/>
                        </a:rPr>
                        <a:t>  </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6621" marR="46621" marT="0" marB="0"/>
                </a:tc>
                <a:tc>
                  <a:txBody>
                    <a:bodyPr/>
                    <a:lstStyle/>
                    <a:p>
                      <a:pPr marL="0" marR="0" algn="ctr">
                        <a:spcBef>
                          <a:spcPts val="0"/>
                        </a:spcBef>
                        <a:spcAft>
                          <a:spcPts val="0"/>
                        </a:spcAft>
                      </a:pPr>
                      <a:r>
                        <a:rPr lang="en-US" sz="2200" dirty="0">
                          <a:effectLst/>
                        </a:rPr>
                        <a:t>Long pauses</a:t>
                      </a:r>
                    </a:p>
                    <a:p>
                      <a:pPr marL="0" marR="0" algn="ctr">
                        <a:spcBef>
                          <a:spcPts val="0"/>
                        </a:spcBef>
                        <a:spcAft>
                          <a:spcPts val="0"/>
                        </a:spcAft>
                      </a:pPr>
                      <a:r>
                        <a:rPr lang="en-US" sz="2200" dirty="0">
                          <a:effectLst/>
                        </a:rPr>
                        <a:t> </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6621" marR="46621"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200" dirty="0" smtClean="0">
                          <a:effectLst/>
                        </a:rPr>
                        <a:t>Memorized expressions</a:t>
                      </a:r>
                      <a:endParaRPr lang="en-US" sz="22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2200" dirty="0" smtClean="0">
                          <a:effectLst/>
                        </a:rPr>
                        <a:t>Basic </a:t>
                      </a:r>
                      <a:r>
                        <a:rPr lang="en-US" sz="2200" dirty="0">
                          <a:effectLst/>
                        </a:rPr>
                        <a:t>grammar</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6621" marR="46621" marT="0" marB="0"/>
                </a:tc>
                <a:extLst>
                  <a:ext uri="{0D108BD9-81ED-4DB2-BD59-A6C34878D82A}">
                    <a16:rowId xmlns:a16="http://schemas.microsoft.com/office/drawing/2014/main" val="2649973671"/>
                  </a:ext>
                </a:extLst>
              </a:tr>
              <a:tr h="653298">
                <a:tc>
                  <a:txBody>
                    <a:bodyPr/>
                    <a:lstStyle/>
                    <a:p>
                      <a:pPr marL="0" marR="0" algn="ctr">
                        <a:spcBef>
                          <a:spcPts val="0"/>
                        </a:spcBef>
                        <a:spcAft>
                          <a:spcPts val="0"/>
                        </a:spcAft>
                      </a:pPr>
                      <a:r>
                        <a:rPr lang="en-US" sz="2200" dirty="0">
                          <a:effectLst/>
                        </a:rPr>
                        <a:t>Novice High</a:t>
                      </a:r>
                    </a:p>
                    <a:p>
                      <a:pPr marL="0" marR="0" algn="ctr">
                        <a:spcBef>
                          <a:spcPts val="0"/>
                        </a:spcBef>
                        <a:spcAft>
                          <a:spcPts val="0"/>
                        </a:spcAft>
                      </a:pPr>
                      <a:r>
                        <a:rPr lang="en-US" sz="2200" dirty="0">
                          <a:effectLst/>
                        </a:rPr>
                        <a:t> </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6621" marR="46621" marT="0" marB="0"/>
                </a:tc>
                <a:tc>
                  <a:txBody>
                    <a:bodyPr/>
                    <a:lstStyle/>
                    <a:p>
                      <a:pPr marL="0" marR="0" algn="ctr">
                        <a:spcBef>
                          <a:spcPts val="0"/>
                        </a:spcBef>
                        <a:spcAft>
                          <a:spcPts val="0"/>
                        </a:spcAft>
                      </a:pPr>
                      <a:r>
                        <a:rPr lang="en-US" sz="2200" dirty="0">
                          <a:effectLst/>
                        </a:rPr>
                        <a:t>Some Strings of simple </a:t>
                      </a:r>
                      <a:r>
                        <a:rPr lang="en-US" sz="2200" dirty="0" smtClean="0">
                          <a:effectLst/>
                        </a:rPr>
                        <a:t>sentences</a:t>
                      </a:r>
                      <a:endParaRPr lang="en-US" sz="2200" dirty="0">
                        <a:effectLst/>
                      </a:endParaRPr>
                    </a:p>
                  </a:txBody>
                  <a:tcPr marL="46621" marR="46621" marT="0" marB="0"/>
                </a:tc>
                <a:tc>
                  <a:txBody>
                    <a:bodyPr/>
                    <a:lstStyle/>
                    <a:p>
                      <a:pPr marL="0" marR="0" algn="ctr">
                        <a:spcBef>
                          <a:spcPts val="0"/>
                        </a:spcBef>
                        <a:spcAft>
                          <a:spcPts val="0"/>
                        </a:spcAft>
                      </a:pPr>
                      <a:r>
                        <a:rPr lang="en-US" sz="2200" dirty="0" smtClean="0">
                          <a:effectLst/>
                        </a:rPr>
                        <a:t>Elaborates </a:t>
                      </a:r>
                      <a:r>
                        <a:rPr lang="en-US" sz="2200" dirty="0">
                          <a:effectLst/>
                        </a:rPr>
                        <a:t>a little </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6621" marR="46621" marT="0" marB="0"/>
                </a:tc>
                <a:tc>
                  <a:txBody>
                    <a:bodyPr/>
                    <a:lstStyle/>
                    <a:p>
                      <a:pPr marL="0" marR="0" algn="ctr">
                        <a:spcBef>
                          <a:spcPts val="0"/>
                        </a:spcBef>
                        <a:spcAft>
                          <a:spcPts val="0"/>
                        </a:spcAft>
                      </a:pPr>
                      <a:r>
                        <a:rPr lang="en-US" sz="2200" dirty="0">
                          <a:effectLst/>
                        </a:rPr>
                        <a:t>Hesitant</a:t>
                      </a:r>
                    </a:p>
                    <a:p>
                      <a:pPr marL="0" marR="0" algn="ctr">
                        <a:spcBef>
                          <a:spcPts val="0"/>
                        </a:spcBef>
                        <a:spcAft>
                          <a:spcPts val="0"/>
                        </a:spcAft>
                      </a:pPr>
                      <a:r>
                        <a:rPr lang="en-US" sz="2200" dirty="0">
                          <a:effectLst/>
                        </a:rPr>
                        <a:t> </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6621" marR="46621" marT="0" marB="0"/>
                </a:tc>
                <a:tc>
                  <a:txBody>
                    <a:bodyPr/>
                    <a:lstStyle/>
                    <a:p>
                      <a:pPr marL="0" marR="0" algn="ctr">
                        <a:spcBef>
                          <a:spcPts val="0"/>
                        </a:spcBef>
                        <a:spcAft>
                          <a:spcPts val="0"/>
                        </a:spcAft>
                      </a:pPr>
                      <a:r>
                        <a:rPr lang="en-US" sz="2200" dirty="0">
                          <a:effectLst/>
                        </a:rPr>
                        <a:t>Relies on present </a:t>
                      </a:r>
                      <a:r>
                        <a:rPr lang="en-US" sz="2200" dirty="0" smtClean="0">
                          <a:effectLst/>
                        </a:rPr>
                        <a:t>tense</a:t>
                      </a:r>
                      <a:r>
                        <a:rPr lang="en-US" sz="2200" dirty="0">
                          <a:effectLst/>
                        </a:rPr>
                        <a:t> </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6621" marR="46621" marT="0" marB="0"/>
                </a:tc>
                <a:extLst>
                  <a:ext uri="{0D108BD9-81ED-4DB2-BD59-A6C34878D82A}">
                    <a16:rowId xmlns:a16="http://schemas.microsoft.com/office/drawing/2014/main" val="327444407"/>
                  </a:ext>
                </a:extLst>
              </a:tr>
              <a:tr h="653298">
                <a:tc>
                  <a:txBody>
                    <a:bodyPr/>
                    <a:lstStyle/>
                    <a:p>
                      <a:pPr marL="0" marR="0" algn="ctr">
                        <a:spcBef>
                          <a:spcPts val="0"/>
                        </a:spcBef>
                        <a:spcAft>
                          <a:spcPts val="0"/>
                        </a:spcAft>
                      </a:pPr>
                      <a:r>
                        <a:rPr lang="en-US" sz="2200" dirty="0">
                          <a:effectLst/>
                        </a:rPr>
                        <a:t>Intermediate Low</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6621" marR="46621" marT="0" marB="0"/>
                </a:tc>
                <a:tc>
                  <a:txBody>
                    <a:bodyPr/>
                    <a:lstStyle/>
                    <a:p>
                      <a:pPr marL="0" marR="0" algn="ctr">
                        <a:spcBef>
                          <a:spcPts val="0"/>
                        </a:spcBef>
                        <a:spcAft>
                          <a:spcPts val="0"/>
                        </a:spcAft>
                      </a:pPr>
                      <a:r>
                        <a:rPr lang="en-US" sz="2200" dirty="0">
                          <a:effectLst/>
                        </a:rPr>
                        <a:t>Series of sentences</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6621" marR="46621" marT="0" marB="0"/>
                </a:tc>
                <a:tc>
                  <a:txBody>
                    <a:bodyPr/>
                    <a:lstStyle/>
                    <a:p>
                      <a:pPr marL="0" marR="0" algn="ctr">
                        <a:spcBef>
                          <a:spcPts val="0"/>
                        </a:spcBef>
                        <a:spcAft>
                          <a:spcPts val="0"/>
                        </a:spcAft>
                      </a:pPr>
                      <a:r>
                        <a:rPr lang="en-US" sz="2200" dirty="0" smtClean="0">
                          <a:effectLst/>
                        </a:rPr>
                        <a:t>Some </a:t>
                      </a:r>
                      <a:r>
                        <a:rPr lang="en-US" sz="2200" dirty="0">
                          <a:effectLst/>
                        </a:rPr>
                        <a:t>details Asks simple </a:t>
                      </a:r>
                      <a:r>
                        <a:rPr lang="en-US" sz="2200" dirty="0" smtClean="0">
                          <a:effectLst/>
                        </a:rPr>
                        <a:t>¿?</a:t>
                      </a:r>
                      <a:r>
                        <a:rPr lang="en-US" sz="2200" dirty="0">
                          <a:effectLst/>
                        </a:rPr>
                        <a:t> </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6621" marR="46621" marT="0" marB="0"/>
                </a:tc>
                <a:tc>
                  <a:txBody>
                    <a:bodyPr/>
                    <a:lstStyle/>
                    <a:p>
                      <a:pPr marL="0" marR="0" algn="ctr">
                        <a:spcBef>
                          <a:spcPts val="0"/>
                        </a:spcBef>
                        <a:spcAft>
                          <a:spcPts val="0"/>
                        </a:spcAft>
                      </a:pPr>
                      <a:r>
                        <a:rPr lang="en-US" sz="2200" dirty="0">
                          <a:effectLst/>
                        </a:rPr>
                        <a:t>pauses</a:t>
                      </a:r>
                    </a:p>
                    <a:p>
                      <a:pPr marL="0" marR="0" algn="ctr">
                        <a:spcBef>
                          <a:spcPts val="0"/>
                        </a:spcBef>
                        <a:spcAft>
                          <a:spcPts val="0"/>
                        </a:spcAft>
                      </a:pPr>
                      <a:r>
                        <a:rPr lang="en-US" sz="2200" dirty="0">
                          <a:effectLst/>
                        </a:rPr>
                        <a:t> </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6621" marR="46621" marT="0" marB="0"/>
                </a:tc>
                <a:tc>
                  <a:txBody>
                    <a:bodyPr/>
                    <a:lstStyle/>
                    <a:p>
                      <a:pPr marL="0" marR="0" algn="ctr">
                        <a:spcBef>
                          <a:spcPts val="0"/>
                        </a:spcBef>
                        <a:spcAft>
                          <a:spcPts val="0"/>
                        </a:spcAft>
                      </a:pPr>
                      <a:r>
                        <a:rPr lang="en-US" sz="2200" dirty="0">
                          <a:effectLst/>
                        </a:rPr>
                        <a:t>Comprehensible grammar  </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6621" marR="46621" marT="0" marB="0"/>
                </a:tc>
                <a:extLst>
                  <a:ext uri="{0D108BD9-81ED-4DB2-BD59-A6C34878D82A}">
                    <a16:rowId xmlns:a16="http://schemas.microsoft.com/office/drawing/2014/main" val="2332144545"/>
                  </a:ext>
                </a:extLst>
              </a:tr>
              <a:tr h="699331">
                <a:tc>
                  <a:txBody>
                    <a:bodyPr/>
                    <a:lstStyle/>
                    <a:p>
                      <a:pPr marL="0" marR="0" algn="ctr">
                        <a:spcBef>
                          <a:spcPts val="0"/>
                        </a:spcBef>
                        <a:spcAft>
                          <a:spcPts val="0"/>
                        </a:spcAft>
                      </a:pPr>
                      <a:r>
                        <a:rPr lang="en-US" sz="2200" dirty="0">
                          <a:effectLst/>
                        </a:rPr>
                        <a:t>Intermediate </a:t>
                      </a:r>
                      <a:r>
                        <a:rPr lang="en-US" sz="2200" dirty="0" smtClean="0">
                          <a:effectLst/>
                        </a:rPr>
                        <a:t>Mid</a:t>
                      </a:r>
                      <a:endParaRPr lang="en-US" sz="2200" dirty="0">
                        <a:effectLst/>
                      </a:endParaRPr>
                    </a:p>
                  </a:txBody>
                  <a:tcPr marL="46621" marR="46621" marT="0" marB="0"/>
                </a:tc>
                <a:tc>
                  <a:txBody>
                    <a:bodyPr/>
                    <a:lstStyle/>
                    <a:p>
                      <a:pPr marL="0" marR="0" algn="ctr">
                        <a:spcBef>
                          <a:spcPts val="0"/>
                        </a:spcBef>
                        <a:spcAft>
                          <a:spcPts val="0"/>
                        </a:spcAft>
                      </a:pPr>
                      <a:r>
                        <a:rPr lang="en-US" sz="2200" dirty="0">
                          <a:effectLst/>
                        </a:rPr>
                        <a:t>Some complex </a:t>
                      </a:r>
                      <a:r>
                        <a:rPr lang="en-US" sz="2200" dirty="0" smtClean="0">
                          <a:effectLst/>
                        </a:rPr>
                        <a:t>sent</a:t>
                      </a:r>
                      <a:endParaRPr lang="en-US" sz="2200" dirty="0">
                        <a:effectLst/>
                      </a:endParaRPr>
                    </a:p>
                  </a:txBody>
                  <a:tcPr marL="46621" marR="46621" marT="0" marB="0"/>
                </a:tc>
                <a:tc>
                  <a:txBody>
                    <a:bodyPr/>
                    <a:lstStyle/>
                    <a:p>
                      <a:pPr marL="0" marR="0" algn="ctr">
                        <a:spcBef>
                          <a:spcPts val="0"/>
                        </a:spcBef>
                        <a:spcAft>
                          <a:spcPts val="0"/>
                        </a:spcAft>
                      </a:pPr>
                      <a:r>
                        <a:rPr lang="en-US" sz="2200" dirty="0">
                          <a:effectLst/>
                        </a:rPr>
                        <a:t>Gives details</a:t>
                      </a:r>
                    </a:p>
                    <a:p>
                      <a:pPr marL="0" marR="0" algn="ctr">
                        <a:spcBef>
                          <a:spcPts val="0"/>
                        </a:spcBef>
                        <a:spcAft>
                          <a:spcPts val="0"/>
                        </a:spcAft>
                      </a:pPr>
                      <a:r>
                        <a:rPr lang="en-US" sz="2200" dirty="0">
                          <a:effectLst/>
                        </a:rPr>
                        <a:t>Asks ¿?</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6621" marR="46621" marT="0" marB="0"/>
                </a:tc>
                <a:tc>
                  <a:txBody>
                    <a:bodyPr/>
                    <a:lstStyle/>
                    <a:p>
                      <a:pPr marL="0" marR="0" algn="ctr">
                        <a:spcBef>
                          <a:spcPts val="0"/>
                        </a:spcBef>
                        <a:spcAft>
                          <a:spcPts val="0"/>
                        </a:spcAft>
                      </a:pPr>
                      <a:r>
                        <a:rPr lang="en-US" sz="2200" dirty="0">
                          <a:effectLst/>
                        </a:rPr>
                        <a:t>Some </a:t>
                      </a:r>
                      <a:r>
                        <a:rPr lang="en-US" sz="2200" dirty="0" smtClean="0">
                          <a:effectLst/>
                        </a:rPr>
                        <a:t>pauses</a:t>
                      </a:r>
                      <a:endParaRPr lang="en-US" sz="2200" dirty="0">
                        <a:effectLst/>
                      </a:endParaRPr>
                    </a:p>
                    <a:p>
                      <a:pPr marL="0" marR="0" algn="ctr">
                        <a:spcBef>
                          <a:spcPts val="0"/>
                        </a:spcBef>
                        <a:spcAft>
                          <a:spcPts val="0"/>
                        </a:spcAft>
                      </a:pPr>
                      <a:r>
                        <a:rPr lang="en-US" sz="2200" dirty="0">
                          <a:effectLst/>
                        </a:rPr>
                        <a:t>Correct pronunciation</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6621" marR="46621" marT="0" marB="0"/>
                </a:tc>
                <a:tc>
                  <a:txBody>
                    <a:bodyPr/>
                    <a:lstStyle/>
                    <a:p>
                      <a:pPr marL="0" marR="0" algn="ctr">
                        <a:spcBef>
                          <a:spcPts val="0"/>
                        </a:spcBef>
                        <a:spcAft>
                          <a:spcPts val="0"/>
                        </a:spcAft>
                      </a:pPr>
                      <a:r>
                        <a:rPr lang="en-US" sz="2200" dirty="0">
                          <a:effectLst/>
                        </a:rPr>
                        <a:t>Attempts diff grammar</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6621" marR="46621" marT="0" marB="0"/>
                </a:tc>
                <a:extLst>
                  <a:ext uri="{0D108BD9-81ED-4DB2-BD59-A6C34878D82A}">
                    <a16:rowId xmlns:a16="http://schemas.microsoft.com/office/drawing/2014/main" val="101885324"/>
                  </a:ext>
                </a:extLst>
              </a:tr>
              <a:tr h="664884">
                <a:tc>
                  <a:txBody>
                    <a:bodyPr/>
                    <a:lstStyle/>
                    <a:p>
                      <a:pPr marL="0" marR="0" algn="ctr">
                        <a:spcBef>
                          <a:spcPts val="0"/>
                        </a:spcBef>
                        <a:spcAft>
                          <a:spcPts val="0"/>
                        </a:spcAft>
                      </a:pPr>
                      <a:r>
                        <a:rPr lang="en-US" sz="2200" dirty="0">
                          <a:effectLst/>
                        </a:rPr>
                        <a:t>Intermediate </a:t>
                      </a:r>
                      <a:r>
                        <a:rPr lang="en-US" sz="2200" dirty="0" smtClean="0">
                          <a:effectLst/>
                        </a:rPr>
                        <a:t>High</a:t>
                      </a:r>
                      <a:endParaRPr lang="en-US" sz="2200" dirty="0">
                        <a:effectLst/>
                      </a:endParaRPr>
                    </a:p>
                  </a:txBody>
                  <a:tcPr marL="46621" marR="46621" marT="0" marB="0"/>
                </a:tc>
                <a:tc>
                  <a:txBody>
                    <a:bodyPr/>
                    <a:lstStyle/>
                    <a:p>
                      <a:pPr marL="0" marR="0" algn="ctr">
                        <a:spcBef>
                          <a:spcPts val="0"/>
                        </a:spcBef>
                        <a:spcAft>
                          <a:spcPts val="0"/>
                        </a:spcAft>
                      </a:pPr>
                      <a:r>
                        <a:rPr lang="en-US" sz="2200" dirty="0">
                          <a:effectLst/>
                        </a:rPr>
                        <a:t>Paragraph length </a:t>
                      </a:r>
                      <a:r>
                        <a:rPr lang="en-US" sz="2200" dirty="0" smtClean="0">
                          <a:effectLst/>
                        </a:rPr>
                        <a:t>Smooth </a:t>
                      </a:r>
                      <a:r>
                        <a:rPr lang="en-US" sz="2200" dirty="0">
                          <a:effectLst/>
                        </a:rPr>
                        <a:t>complex </a:t>
                      </a:r>
                      <a:r>
                        <a:rPr lang="en-US" sz="2200" dirty="0" smtClean="0">
                          <a:effectLst/>
                        </a:rPr>
                        <a:t>sent</a:t>
                      </a:r>
                      <a:endParaRPr lang="en-US" sz="2200" dirty="0">
                        <a:effectLst/>
                      </a:endParaRPr>
                    </a:p>
                  </a:txBody>
                  <a:tcPr marL="46621" marR="46621" marT="0" marB="0"/>
                </a:tc>
                <a:tc>
                  <a:txBody>
                    <a:bodyPr/>
                    <a:lstStyle/>
                    <a:p>
                      <a:pPr marL="0" marR="0" algn="ctr">
                        <a:spcBef>
                          <a:spcPts val="0"/>
                        </a:spcBef>
                        <a:spcAft>
                          <a:spcPts val="0"/>
                        </a:spcAft>
                      </a:pPr>
                      <a:r>
                        <a:rPr lang="en-US" sz="2200" dirty="0" smtClean="0">
                          <a:effectLst/>
                        </a:rPr>
                        <a:t>Expanded vocab</a:t>
                      </a:r>
                    </a:p>
                  </a:txBody>
                  <a:tcPr marL="46621" marR="46621" marT="0" marB="0"/>
                </a:tc>
                <a:tc>
                  <a:txBody>
                    <a:bodyPr/>
                    <a:lstStyle/>
                    <a:p>
                      <a:pPr marL="0" marR="0" algn="ctr">
                        <a:spcBef>
                          <a:spcPts val="0"/>
                        </a:spcBef>
                        <a:spcAft>
                          <a:spcPts val="0"/>
                        </a:spcAft>
                      </a:pPr>
                      <a:r>
                        <a:rPr lang="en-US" sz="2200" dirty="0">
                          <a:effectLst/>
                        </a:rPr>
                        <a:t>Ease &amp; confidence</a:t>
                      </a:r>
                    </a:p>
                    <a:p>
                      <a:pPr marL="0" marR="0" algn="ctr">
                        <a:spcBef>
                          <a:spcPts val="0"/>
                        </a:spcBef>
                        <a:spcAft>
                          <a:spcPts val="0"/>
                        </a:spcAft>
                      </a:pPr>
                      <a:r>
                        <a:rPr lang="en-US" sz="2200" dirty="0">
                          <a:effectLst/>
                        </a:rPr>
                        <a:t> </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6621" marR="46621" marT="0" marB="0"/>
                </a:tc>
                <a:tc>
                  <a:txBody>
                    <a:bodyPr/>
                    <a:lstStyle/>
                    <a:p>
                      <a:pPr marL="0" marR="0" algn="ctr">
                        <a:spcBef>
                          <a:spcPts val="0"/>
                        </a:spcBef>
                        <a:spcAft>
                          <a:spcPts val="0"/>
                        </a:spcAft>
                      </a:pPr>
                      <a:r>
                        <a:rPr lang="en-US" sz="2200" dirty="0">
                          <a:effectLst/>
                        </a:rPr>
                        <a:t>Uses all major time frames </a:t>
                      </a:r>
                      <a:r>
                        <a:rPr lang="en-US" sz="2200" dirty="0" smtClean="0">
                          <a:effectLst/>
                        </a:rPr>
                        <a:t>inconsistently</a:t>
                      </a:r>
                      <a:r>
                        <a:rPr lang="en-US" sz="2200" dirty="0">
                          <a:effectLst/>
                        </a:rPr>
                        <a:t> </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6621" marR="46621" marT="0" marB="0"/>
                </a:tc>
                <a:extLst>
                  <a:ext uri="{0D108BD9-81ED-4DB2-BD59-A6C34878D82A}">
                    <a16:rowId xmlns:a16="http://schemas.microsoft.com/office/drawing/2014/main" val="1707872127"/>
                  </a:ext>
                </a:extLst>
              </a:tr>
              <a:tr h="1840611">
                <a:tc>
                  <a:txBody>
                    <a:bodyPr/>
                    <a:lstStyle/>
                    <a:p>
                      <a:pPr marL="0" marR="0" algn="ctr">
                        <a:spcBef>
                          <a:spcPts val="0"/>
                        </a:spcBef>
                        <a:spcAft>
                          <a:spcPts val="0"/>
                        </a:spcAft>
                      </a:pPr>
                      <a:r>
                        <a:rPr lang="en-US" sz="2200" dirty="0">
                          <a:effectLst/>
                        </a:rPr>
                        <a:t>Advanced Low</a:t>
                      </a:r>
                    </a:p>
                    <a:p>
                      <a:pPr marL="0" marR="0" algn="ctr">
                        <a:spcBef>
                          <a:spcPts val="0"/>
                        </a:spcBef>
                        <a:spcAft>
                          <a:spcPts val="0"/>
                        </a:spcAft>
                      </a:pPr>
                      <a:r>
                        <a:rPr lang="en-US" sz="2200" dirty="0">
                          <a:effectLst/>
                        </a:rPr>
                        <a:t> </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6621" marR="46621" marT="0" marB="0"/>
                </a:tc>
                <a:tc>
                  <a:txBody>
                    <a:bodyPr/>
                    <a:lstStyle/>
                    <a:p>
                      <a:pPr marL="0" marR="0" algn="ctr">
                        <a:spcBef>
                          <a:spcPts val="0"/>
                        </a:spcBef>
                        <a:spcAft>
                          <a:spcPts val="0"/>
                        </a:spcAft>
                      </a:pPr>
                      <a:r>
                        <a:rPr lang="en-US" sz="2200" dirty="0">
                          <a:effectLst/>
                        </a:rPr>
                        <a:t>Paragraph length</a:t>
                      </a:r>
                    </a:p>
                    <a:p>
                      <a:pPr marL="0" marR="0" algn="ctr">
                        <a:spcBef>
                          <a:spcPts val="0"/>
                        </a:spcBef>
                        <a:spcAft>
                          <a:spcPts val="0"/>
                        </a:spcAft>
                      </a:pPr>
                      <a:r>
                        <a:rPr lang="en-US" sz="2200" dirty="0">
                          <a:effectLst/>
                        </a:rPr>
                        <a:t> </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6621" marR="46621" marT="0" marB="0"/>
                </a:tc>
                <a:tc>
                  <a:txBody>
                    <a:bodyPr/>
                    <a:lstStyle/>
                    <a:p>
                      <a:pPr marL="0" marR="0" algn="ctr">
                        <a:spcBef>
                          <a:spcPts val="0"/>
                        </a:spcBef>
                        <a:spcAft>
                          <a:spcPts val="0"/>
                        </a:spcAft>
                      </a:pPr>
                      <a:r>
                        <a:rPr lang="en-US" sz="2200" dirty="0">
                          <a:effectLst/>
                        </a:rPr>
                        <a:t>Convey message w/o </a:t>
                      </a:r>
                      <a:r>
                        <a:rPr lang="en-US" sz="2200" dirty="0" smtClean="0">
                          <a:effectLst/>
                        </a:rPr>
                        <a:t>confusion</a:t>
                      </a:r>
                      <a:endParaRPr lang="en-US" sz="2200" dirty="0">
                        <a:effectLst/>
                      </a:endParaRPr>
                    </a:p>
                  </a:txBody>
                  <a:tcPr marL="46621" marR="46621" marT="0" marB="0"/>
                </a:tc>
                <a:tc>
                  <a:txBody>
                    <a:bodyPr/>
                    <a:lstStyle/>
                    <a:p>
                      <a:pPr marL="0" marR="0" algn="ctr">
                        <a:spcBef>
                          <a:spcPts val="0"/>
                        </a:spcBef>
                        <a:spcAft>
                          <a:spcPts val="0"/>
                        </a:spcAft>
                      </a:pPr>
                      <a:r>
                        <a:rPr lang="en-US" sz="2200" dirty="0">
                          <a:effectLst/>
                        </a:rPr>
                        <a:t>Irregular flow bc </a:t>
                      </a:r>
                      <a:r>
                        <a:rPr lang="en-US" sz="2200" dirty="0" smtClean="0">
                          <a:effectLst/>
                        </a:rPr>
                        <a:t>self-correcting</a:t>
                      </a:r>
                      <a:r>
                        <a:rPr lang="en-US" sz="2200" dirty="0">
                          <a:effectLst/>
                        </a:rPr>
                        <a:t> </a:t>
                      </a:r>
                    </a:p>
                    <a:p>
                      <a:pPr marL="0" marR="0" algn="ctr">
                        <a:spcBef>
                          <a:spcPts val="0"/>
                        </a:spcBef>
                        <a:spcAft>
                          <a:spcPts val="0"/>
                        </a:spcAft>
                      </a:pPr>
                      <a:r>
                        <a:rPr lang="en-US" sz="2200" dirty="0">
                          <a:effectLst/>
                        </a:rPr>
                        <a:t>Appropriate  </a:t>
                      </a:r>
                      <a:r>
                        <a:rPr lang="en-US" sz="2200" dirty="0" smtClean="0">
                          <a:effectLst/>
                        </a:rPr>
                        <a:t>pronunciation</a:t>
                      </a:r>
                      <a:r>
                        <a:rPr lang="en-US" sz="2200" dirty="0">
                          <a:effectLst/>
                        </a:rPr>
                        <a:t> </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6621" marR="46621" marT="0" marB="0"/>
                </a:tc>
                <a:tc>
                  <a:txBody>
                    <a:bodyPr/>
                    <a:lstStyle/>
                    <a:p>
                      <a:pPr marL="0" marR="0" algn="ctr">
                        <a:spcBef>
                          <a:spcPts val="0"/>
                        </a:spcBef>
                        <a:spcAft>
                          <a:spcPts val="0"/>
                        </a:spcAft>
                      </a:pPr>
                      <a:r>
                        <a:rPr lang="en-US" sz="2200" dirty="0">
                          <a:effectLst/>
                        </a:rPr>
                        <a:t>Uses all major time frames w some control</a:t>
                      </a:r>
                    </a:p>
                    <a:p>
                      <a:pPr marL="0" marR="0">
                        <a:spcBef>
                          <a:spcPts val="0"/>
                        </a:spcBef>
                        <a:spcAft>
                          <a:spcPts val="0"/>
                        </a:spcAft>
                      </a:pPr>
                      <a:r>
                        <a:rPr lang="en-US" sz="2200" dirty="0">
                          <a:effectLst/>
                        </a:rPr>
                        <a:t>Attempts advanced structures</a:t>
                      </a:r>
                    </a:p>
                    <a:p>
                      <a:pPr marL="0" marR="0">
                        <a:spcBef>
                          <a:spcPts val="0"/>
                        </a:spcBef>
                        <a:spcAft>
                          <a:spcPts val="0"/>
                        </a:spcAft>
                      </a:pPr>
                      <a:r>
                        <a:rPr lang="en-US" sz="2200" dirty="0">
                          <a:effectLst/>
                        </a:rPr>
                        <a:t>Control of </a:t>
                      </a:r>
                      <a:r>
                        <a:rPr lang="en-US" sz="2200" dirty="0" smtClean="0">
                          <a:effectLst/>
                        </a:rPr>
                        <a:t>aspect</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6621" marR="46621" marT="0" marB="0"/>
                </a:tc>
                <a:extLst>
                  <a:ext uri="{0D108BD9-81ED-4DB2-BD59-A6C34878D82A}">
                    <a16:rowId xmlns:a16="http://schemas.microsoft.com/office/drawing/2014/main" val="42970406"/>
                  </a:ext>
                </a:extLst>
              </a:tr>
            </a:tbl>
          </a:graphicData>
        </a:graphic>
      </p:graphicFrame>
      <p:sp>
        <p:nvSpPr>
          <p:cNvPr id="2" name="Rectangle 1"/>
          <p:cNvSpPr/>
          <p:nvPr/>
        </p:nvSpPr>
        <p:spPr>
          <a:xfrm>
            <a:off x="1993900" y="952500"/>
            <a:ext cx="2413000" cy="520700"/>
          </a:xfrm>
          <a:prstGeom prst="rect">
            <a:avLst/>
          </a:prstGeom>
          <a:solidFill>
            <a:srgbClr val="D2DEEF"/>
          </a:solidFill>
          <a:ln>
            <a:solidFill>
              <a:srgbClr val="D2D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993900" y="1632239"/>
            <a:ext cx="2413000" cy="590550"/>
          </a:xfrm>
          <a:prstGeom prst="rect">
            <a:avLst/>
          </a:prstGeom>
          <a:solidFill>
            <a:srgbClr val="EAEFF7"/>
          </a:solidFill>
          <a:ln>
            <a:solidFill>
              <a:srgbClr val="EAEF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993900" y="2222789"/>
            <a:ext cx="2413000" cy="520700"/>
          </a:xfrm>
          <a:prstGeom prst="rect">
            <a:avLst/>
          </a:prstGeom>
          <a:solidFill>
            <a:srgbClr val="D2DEEF"/>
          </a:solidFill>
          <a:ln>
            <a:solidFill>
              <a:srgbClr val="D2D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993900" y="2911157"/>
            <a:ext cx="2413000" cy="590550"/>
          </a:xfrm>
          <a:prstGeom prst="rect">
            <a:avLst/>
          </a:prstGeom>
          <a:solidFill>
            <a:srgbClr val="EAEFF7"/>
          </a:solidFill>
          <a:ln>
            <a:solidFill>
              <a:srgbClr val="EAEF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993900" y="3669375"/>
            <a:ext cx="2413000" cy="520700"/>
          </a:xfrm>
          <a:prstGeom prst="rect">
            <a:avLst/>
          </a:prstGeom>
          <a:solidFill>
            <a:srgbClr val="D2DEEF"/>
          </a:solidFill>
          <a:ln>
            <a:solidFill>
              <a:srgbClr val="D2D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993900" y="4263678"/>
            <a:ext cx="2413000" cy="590550"/>
          </a:xfrm>
          <a:prstGeom prst="rect">
            <a:avLst/>
          </a:prstGeom>
          <a:solidFill>
            <a:srgbClr val="EAEFF7"/>
          </a:solidFill>
          <a:ln>
            <a:solidFill>
              <a:srgbClr val="EAEF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597399" y="952500"/>
            <a:ext cx="1562099" cy="520700"/>
          </a:xfrm>
          <a:prstGeom prst="rect">
            <a:avLst/>
          </a:prstGeom>
          <a:solidFill>
            <a:srgbClr val="D2DEEF"/>
          </a:solidFill>
          <a:ln>
            <a:solidFill>
              <a:srgbClr val="D2D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597399" y="1632239"/>
            <a:ext cx="1562099" cy="590550"/>
          </a:xfrm>
          <a:prstGeom prst="rect">
            <a:avLst/>
          </a:prstGeom>
          <a:solidFill>
            <a:srgbClr val="EAEFF7"/>
          </a:solidFill>
          <a:ln>
            <a:solidFill>
              <a:srgbClr val="EAEF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597399" y="2222788"/>
            <a:ext cx="1701800" cy="614765"/>
          </a:xfrm>
          <a:prstGeom prst="rect">
            <a:avLst/>
          </a:prstGeom>
          <a:solidFill>
            <a:srgbClr val="D2DEEF"/>
          </a:solidFill>
          <a:ln>
            <a:solidFill>
              <a:srgbClr val="D2D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4597399" y="2911157"/>
            <a:ext cx="1562099" cy="590550"/>
          </a:xfrm>
          <a:prstGeom prst="rect">
            <a:avLst/>
          </a:prstGeom>
          <a:solidFill>
            <a:srgbClr val="EAEFF7"/>
          </a:solidFill>
          <a:ln>
            <a:solidFill>
              <a:srgbClr val="EAEF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597399" y="3669375"/>
            <a:ext cx="1562099" cy="520700"/>
          </a:xfrm>
          <a:prstGeom prst="rect">
            <a:avLst/>
          </a:prstGeom>
          <a:solidFill>
            <a:srgbClr val="D2DEEF"/>
          </a:solidFill>
          <a:ln>
            <a:solidFill>
              <a:srgbClr val="D2D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597399" y="4263678"/>
            <a:ext cx="1562099" cy="943322"/>
          </a:xfrm>
          <a:prstGeom prst="rect">
            <a:avLst/>
          </a:prstGeom>
          <a:solidFill>
            <a:srgbClr val="EAEFF7"/>
          </a:solidFill>
          <a:ln>
            <a:solidFill>
              <a:srgbClr val="EAEF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6489698" y="984828"/>
            <a:ext cx="2413000" cy="520700"/>
          </a:xfrm>
          <a:prstGeom prst="rect">
            <a:avLst/>
          </a:prstGeom>
          <a:solidFill>
            <a:srgbClr val="D2DEEF"/>
          </a:solidFill>
          <a:ln>
            <a:solidFill>
              <a:srgbClr val="D2D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6489698" y="1606898"/>
            <a:ext cx="2413000" cy="590550"/>
          </a:xfrm>
          <a:prstGeom prst="rect">
            <a:avLst/>
          </a:prstGeom>
          <a:solidFill>
            <a:srgbClr val="EAEFF7"/>
          </a:solidFill>
          <a:ln>
            <a:solidFill>
              <a:srgbClr val="EAEF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6489698" y="2255117"/>
            <a:ext cx="2413000" cy="520700"/>
          </a:xfrm>
          <a:prstGeom prst="rect">
            <a:avLst/>
          </a:prstGeom>
          <a:solidFill>
            <a:srgbClr val="D2DEEF"/>
          </a:solidFill>
          <a:ln>
            <a:solidFill>
              <a:srgbClr val="D2D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6489698" y="2943485"/>
            <a:ext cx="2501902" cy="590550"/>
          </a:xfrm>
          <a:prstGeom prst="rect">
            <a:avLst/>
          </a:prstGeom>
          <a:solidFill>
            <a:srgbClr val="EAEFF7"/>
          </a:solidFill>
          <a:ln>
            <a:solidFill>
              <a:srgbClr val="EAEF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6489698" y="3649373"/>
            <a:ext cx="2413000" cy="573030"/>
          </a:xfrm>
          <a:prstGeom prst="rect">
            <a:avLst/>
          </a:prstGeom>
          <a:solidFill>
            <a:srgbClr val="D2DEEF"/>
          </a:solidFill>
          <a:ln>
            <a:solidFill>
              <a:srgbClr val="D2D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6489698" y="4263678"/>
            <a:ext cx="2413000" cy="1362422"/>
          </a:xfrm>
          <a:prstGeom prst="rect">
            <a:avLst/>
          </a:prstGeom>
          <a:solidFill>
            <a:srgbClr val="EAEFF7"/>
          </a:solidFill>
          <a:ln>
            <a:solidFill>
              <a:srgbClr val="EAEF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9232898" y="894166"/>
            <a:ext cx="2717802" cy="579033"/>
          </a:xfrm>
          <a:prstGeom prst="rect">
            <a:avLst/>
          </a:prstGeom>
          <a:solidFill>
            <a:srgbClr val="D2DEEF"/>
          </a:solidFill>
          <a:ln>
            <a:solidFill>
              <a:srgbClr val="D2D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9232898" y="1515573"/>
            <a:ext cx="2717802" cy="590550"/>
          </a:xfrm>
          <a:prstGeom prst="rect">
            <a:avLst/>
          </a:prstGeom>
          <a:solidFill>
            <a:srgbClr val="EAEFF7"/>
          </a:solidFill>
          <a:ln>
            <a:solidFill>
              <a:srgbClr val="EAEF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9232898" y="2255117"/>
            <a:ext cx="2717802" cy="582436"/>
          </a:xfrm>
          <a:prstGeom prst="rect">
            <a:avLst/>
          </a:prstGeom>
          <a:solidFill>
            <a:srgbClr val="D2DEEF"/>
          </a:solidFill>
          <a:ln>
            <a:solidFill>
              <a:srgbClr val="D2D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9232898" y="2837553"/>
            <a:ext cx="2717802" cy="590550"/>
          </a:xfrm>
          <a:prstGeom prst="rect">
            <a:avLst/>
          </a:prstGeom>
          <a:solidFill>
            <a:srgbClr val="EAEFF7"/>
          </a:solidFill>
          <a:ln>
            <a:solidFill>
              <a:srgbClr val="EAEF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9297268" y="3649373"/>
            <a:ext cx="2717802" cy="520700"/>
          </a:xfrm>
          <a:prstGeom prst="rect">
            <a:avLst/>
          </a:prstGeom>
          <a:solidFill>
            <a:srgbClr val="D2DEEF"/>
          </a:solidFill>
          <a:ln>
            <a:solidFill>
              <a:srgbClr val="D2D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9232898" y="4239923"/>
            <a:ext cx="2846542" cy="1630883"/>
          </a:xfrm>
          <a:prstGeom prst="rect">
            <a:avLst/>
          </a:prstGeom>
          <a:solidFill>
            <a:srgbClr val="EAEFF7"/>
          </a:solidFill>
          <a:ln>
            <a:solidFill>
              <a:srgbClr val="EAEF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41888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grpId="0" nodeType="clickEffect">
                                  <p:stCondLst>
                                    <p:cond delay="0"/>
                                  </p:stCondLst>
                                  <p:childTnLst>
                                    <p:set>
                                      <p:cBhvr>
                                        <p:cTn id="50" dur="1" fill="hold">
                                          <p:stCondLst>
                                            <p:cond delay="0"/>
                                          </p:stCondLst>
                                        </p:cTn>
                                        <p:tgtEl>
                                          <p:spTgt spid="15"/>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0" nodeType="clickEffect">
                                  <p:stCondLst>
                                    <p:cond delay="0"/>
                                  </p:stCondLst>
                                  <p:childTnLst>
                                    <p:set>
                                      <p:cBhvr>
                                        <p:cTn id="54" dur="1" fill="hold">
                                          <p:stCondLst>
                                            <p:cond delay="0"/>
                                          </p:stCondLst>
                                        </p:cTn>
                                        <p:tgtEl>
                                          <p:spTgt spid="16"/>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0" nodeType="clickEffect">
                                  <p:stCondLst>
                                    <p:cond delay="0"/>
                                  </p:stCondLst>
                                  <p:childTnLst>
                                    <p:set>
                                      <p:cBhvr>
                                        <p:cTn id="58" dur="1" fill="hold">
                                          <p:stCondLst>
                                            <p:cond delay="0"/>
                                          </p:stCondLst>
                                        </p:cTn>
                                        <p:tgtEl>
                                          <p:spTgt spid="17"/>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grpId="0" nodeType="clickEffect">
                                  <p:stCondLst>
                                    <p:cond delay="0"/>
                                  </p:stCondLst>
                                  <p:childTnLst>
                                    <p:set>
                                      <p:cBhvr>
                                        <p:cTn id="62" dur="1" fill="hold">
                                          <p:stCondLst>
                                            <p:cond delay="0"/>
                                          </p:stCondLst>
                                        </p:cTn>
                                        <p:tgtEl>
                                          <p:spTgt spid="18"/>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0" nodeType="clickEffect">
                                  <p:stCondLst>
                                    <p:cond delay="0"/>
                                  </p:stCondLst>
                                  <p:childTnLst>
                                    <p:set>
                                      <p:cBhvr>
                                        <p:cTn id="66" dur="1" fill="hold">
                                          <p:stCondLst>
                                            <p:cond delay="0"/>
                                          </p:stCondLst>
                                        </p:cTn>
                                        <p:tgtEl>
                                          <p:spTgt spid="19"/>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grpId="0" nodeType="clickEffect">
                                  <p:stCondLst>
                                    <p:cond delay="0"/>
                                  </p:stCondLst>
                                  <p:childTnLst>
                                    <p:set>
                                      <p:cBhvr>
                                        <p:cTn id="70" dur="1" fill="hold">
                                          <p:stCondLst>
                                            <p:cond delay="0"/>
                                          </p:stCondLst>
                                        </p:cTn>
                                        <p:tgtEl>
                                          <p:spTgt spid="20"/>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1" presetClass="exit" presetSubtype="0" fill="hold" grpId="0" nodeType="clickEffect">
                                  <p:stCondLst>
                                    <p:cond delay="0"/>
                                  </p:stCondLst>
                                  <p:childTnLst>
                                    <p:set>
                                      <p:cBhvr>
                                        <p:cTn id="74" dur="1" fill="hold">
                                          <p:stCondLst>
                                            <p:cond delay="0"/>
                                          </p:stCondLst>
                                        </p:cTn>
                                        <p:tgtEl>
                                          <p:spTgt spid="21"/>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1" presetClass="exit" presetSubtype="0" fill="hold" grpId="0" nodeType="clickEffect">
                                  <p:stCondLst>
                                    <p:cond delay="0"/>
                                  </p:stCondLst>
                                  <p:childTnLst>
                                    <p:set>
                                      <p:cBhvr>
                                        <p:cTn id="78" dur="1" fill="hold">
                                          <p:stCondLst>
                                            <p:cond delay="0"/>
                                          </p:stCondLst>
                                        </p:cTn>
                                        <p:tgtEl>
                                          <p:spTgt spid="22"/>
                                        </p:tgtEl>
                                        <p:attrNameLst>
                                          <p:attrName>style.visibility</p:attrName>
                                        </p:attrNameLst>
                                      </p:cBhvr>
                                      <p:to>
                                        <p:strVal val="hidden"/>
                                      </p:to>
                                    </p:set>
                                  </p:childTnLst>
                                </p:cTn>
                              </p:par>
                            </p:childTnLst>
                          </p:cTn>
                        </p:par>
                      </p:childTnLst>
                    </p:cTn>
                  </p:par>
                  <p:par>
                    <p:cTn id="79" fill="hold">
                      <p:stCondLst>
                        <p:cond delay="indefinite"/>
                      </p:stCondLst>
                      <p:childTnLst>
                        <p:par>
                          <p:cTn id="80" fill="hold">
                            <p:stCondLst>
                              <p:cond delay="0"/>
                            </p:stCondLst>
                            <p:childTnLst>
                              <p:par>
                                <p:cTn id="81" presetID="1" presetClass="exit" presetSubtype="0" fill="hold" grpId="0" nodeType="clickEffect">
                                  <p:stCondLst>
                                    <p:cond delay="0"/>
                                  </p:stCondLst>
                                  <p:childTnLst>
                                    <p:set>
                                      <p:cBhvr>
                                        <p:cTn id="82" dur="1" fill="hold">
                                          <p:stCondLst>
                                            <p:cond delay="0"/>
                                          </p:stCondLst>
                                        </p:cTn>
                                        <p:tgtEl>
                                          <p:spTgt spid="23"/>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1" presetClass="exit" presetSubtype="0" fill="hold" grpId="0" nodeType="clickEffect">
                                  <p:stCondLst>
                                    <p:cond delay="0"/>
                                  </p:stCondLst>
                                  <p:childTnLst>
                                    <p:set>
                                      <p:cBhvr>
                                        <p:cTn id="86" dur="1" fill="hold">
                                          <p:stCondLst>
                                            <p:cond delay="0"/>
                                          </p:stCondLst>
                                        </p:cTn>
                                        <p:tgtEl>
                                          <p:spTgt spid="24"/>
                                        </p:tgtEl>
                                        <p:attrNameLst>
                                          <p:attrName>style.visibility</p:attrName>
                                        </p:attrNameLst>
                                      </p:cBhvr>
                                      <p:to>
                                        <p:strVal val="hidden"/>
                                      </p:to>
                                    </p:set>
                                  </p:childTnLst>
                                </p:cTn>
                              </p:par>
                            </p:childTnLst>
                          </p:cTn>
                        </p:par>
                      </p:childTnLst>
                    </p:cTn>
                  </p:par>
                  <p:par>
                    <p:cTn id="87" fill="hold">
                      <p:stCondLst>
                        <p:cond delay="indefinite"/>
                      </p:stCondLst>
                      <p:childTnLst>
                        <p:par>
                          <p:cTn id="88" fill="hold">
                            <p:stCondLst>
                              <p:cond delay="0"/>
                            </p:stCondLst>
                            <p:childTnLst>
                              <p:par>
                                <p:cTn id="89" presetID="1" presetClass="exit" presetSubtype="0" fill="hold" grpId="0" nodeType="clickEffect">
                                  <p:stCondLst>
                                    <p:cond delay="0"/>
                                  </p:stCondLst>
                                  <p:childTnLst>
                                    <p:set>
                                      <p:cBhvr>
                                        <p:cTn id="90" dur="1" fill="hold">
                                          <p:stCondLst>
                                            <p:cond delay="0"/>
                                          </p:stCondLst>
                                        </p:cTn>
                                        <p:tgtEl>
                                          <p:spTgt spid="25"/>
                                        </p:tgtEl>
                                        <p:attrNameLst>
                                          <p:attrName>style.visibility</p:attrName>
                                        </p:attrNameLst>
                                      </p:cBhvr>
                                      <p:to>
                                        <p:strVal val="hidden"/>
                                      </p:to>
                                    </p:set>
                                  </p:childTnLst>
                                </p:cTn>
                              </p:par>
                            </p:childTnLst>
                          </p:cTn>
                        </p:par>
                      </p:childTnLst>
                    </p:cTn>
                  </p:par>
                  <p:par>
                    <p:cTn id="91" fill="hold">
                      <p:stCondLst>
                        <p:cond delay="indefinite"/>
                      </p:stCondLst>
                      <p:childTnLst>
                        <p:par>
                          <p:cTn id="92" fill="hold">
                            <p:stCondLst>
                              <p:cond delay="0"/>
                            </p:stCondLst>
                            <p:childTnLst>
                              <p:par>
                                <p:cTn id="93" presetID="1" presetClass="exit" presetSubtype="0" fill="hold" grpId="0" nodeType="clickEffect">
                                  <p:stCondLst>
                                    <p:cond delay="0"/>
                                  </p:stCondLst>
                                  <p:childTnLst>
                                    <p:set>
                                      <p:cBhvr>
                                        <p:cTn id="94" dur="1" fill="hold">
                                          <p:stCondLst>
                                            <p:cond delay="0"/>
                                          </p:stCondLst>
                                        </p:cTn>
                                        <p:tgtEl>
                                          <p:spTgt spid="26"/>
                                        </p:tgtEl>
                                        <p:attrNameLst>
                                          <p:attrName>style.visibility</p:attrName>
                                        </p:attrNameLst>
                                      </p:cBhvr>
                                      <p:to>
                                        <p:strVal val="hidden"/>
                                      </p:to>
                                    </p:set>
                                  </p:childTnLst>
                                </p:cTn>
                              </p:par>
                            </p:childTnLst>
                          </p:cTn>
                        </p:par>
                      </p:childTnLst>
                    </p:cTn>
                  </p:par>
                  <p:par>
                    <p:cTn id="95" fill="hold">
                      <p:stCondLst>
                        <p:cond delay="indefinite"/>
                      </p:stCondLst>
                      <p:childTnLst>
                        <p:par>
                          <p:cTn id="96" fill="hold">
                            <p:stCondLst>
                              <p:cond delay="0"/>
                            </p:stCondLst>
                            <p:childTnLst>
                              <p:par>
                                <p:cTn id="97" presetID="1" presetClass="exit" presetSubtype="0" fill="hold" grpId="0" nodeType="clickEffect">
                                  <p:stCondLst>
                                    <p:cond delay="0"/>
                                  </p:stCondLst>
                                  <p:childTnLst>
                                    <p:set>
                                      <p:cBhvr>
                                        <p:cTn id="98" dur="1" fill="hold">
                                          <p:stCondLst>
                                            <p:cond delay="0"/>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mthomas\AppData\Local\Microsoft\Windows\Temporary Internet Files\Content.Outlook\JV4556OK\20160125_140527.jpg"/>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2185716" y="-399279"/>
            <a:ext cx="6743609" cy="7770949"/>
          </a:xfrm>
          <a:prstGeom prst="rect">
            <a:avLst/>
          </a:prstGeom>
          <a:noFill/>
          <a:ln>
            <a:noFill/>
          </a:ln>
        </p:spPr>
      </p:pic>
    </p:spTree>
    <p:extLst>
      <p:ext uri="{BB962C8B-B14F-4D97-AF65-F5344CB8AC3E}">
        <p14:creationId xmlns:p14="http://schemas.microsoft.com/office/powerpoint/2010/main" val="30542398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01" y="-28839"/>
            <a:ext cx="10058400" cy="1075043"/>
          </a:xfrm>
        </p:spPr>
        <p:txBody>
          <a:bodyPr/>
          <a:lstStyle/>
          <a:p>
            <a:r>
              <a:rPr lang="en-US" dirty="0" smtClean="0"/>
              <a:t>Speaking points</a:t>
            </a:r>
            <a:endParaRPr lang="en-US" dirty="0"/>
          </a:p>
        </p:txBody>
      </p:sp>
      <p:sp>
        <p:nvSpPr>
          <p:cNvPr id="3" name="Rectangle 2"/>
          <p:cNvSpPr/>
          <p:nvPr/>
        </p:nvSpPr>
        <p:spPr>
          <a:xfrm>
            <a:off x="31901" y="719524"/>
            <a:ext cx="6905928" cy="2246769"/>
          </a:xfrm>
          <a:prstGeom prst="rect">
            <a:avLst/>
          </a:prstGeom>
        </p:spPr>
        <p:txBody>
          <a:bodyPr wrap="square">
            <a:spAutoFit/>
          </a:bodyPr>
          <a:lstStyle/>
          <a:p>
            <a:r>
              <a:rPr lang="en-US" sz="2000" dirty="0" smtClean="0"/>
              <a:t>-Daily speaking opportunity.</a:t>
            </a:r>
          </a:p>
          <a:p>
            <a:r>
              <a:rPr lang="en-US" sz="2000" dirty="0" smtClean="0"/>
              <a:t>-Prompt displayed all class.</a:t>
            </a:r>
          </a:p>
          <a:p>
            <a:r>
              <a:rPr lang="en-US" sz="2000" dirty="0" smtClean="0"/>
              <a:t>-Points </a:t>
            </a:r>
            <a:r>
              <a:rPr lang="en-US" sz="2000" dirty="0"/>
              <a:t>that students earn </a:t>
            </a:r>
            <a:r>
              <a:rPr lang="en-US" sz="2000" dirty="0" smtClean="0"/>
              <a:t>for </a:t>
            </a:r>
            <a:r>
              <a:rPr lang="en-US" sz="2000" dirty="0"/>
              <a:t>speaking in </a:t>
            </a:r>
            <a:r>
              <a:rPr lang="en-US" sz="2000" dirty="0" smtClean="0"/>
              <a:t>TL.</a:t>
            </a:r>
          </a:p>
          <a:p>
            <a:r>
              <a:rPr lang="en-US" sz="2000" dirty="0" smtClean="0"/>
              <a:t>-Entered in gradebook every 2 weeks. Students must earn 4 pts.</a:t>
            </a:r>
            <a:endParaRPr lang="en-US" sz="2000" dirty="0"/>
          </a:p>
          <a:p>
            <a:r>
              <a:rPr lang="en-US" sz="2000" dirty="0"/>
              <a:t>-Teacher </a:t>
            </a:r>
            <a:r>
              <a:rPr lang="en-US" sz="2000" dirty="0" smtClean="0"/>
              <a:t>tallies on roster / seating chart. </a:t>
            </a:r>
            <a:r>
              <a:rPr lang="en-US" sz="2000" dirty="0"/>
              <a:t>       </a:t>
            </a:r>
          </a:p>
          <a:p>
            <a:r>
              <a:rPr lang="en-US" sz="2000" dirty="0" smtClean="0"/>
              <a:t>-Entered in gradebook as presentational, though opportunity for interpersonal as teacher continues conversation.</a:t>
            </a:r>
            <a:endParaRPr lang="en-US" sz="2000" dirty="0">
              <a:effectLst/>
            </a:endParaRPr>
          </a:p>
        </p:txBody>
      </p:sp>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0904" t="46760" r="42222" b="31250"/>
          <a:stretch/>
        </p:blipFill>
        <p:spPr bwMode="auto">
          <a:xfrm>
            <a:off x="203200" y="2975429"/>
            <a:ext cx="4920342" cy="32211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2484791" y="2975429"/>
            <a:ext cx="311304" cy="369332"/>
          </a:xfrm>
          <a:prstGeom prst="rect">
            <a:avLst/>
          </a:prstGeom>
        </p:spPr>
        <p:txBody>
          <a:bodyPr wrap="none">
            <a:spAutoFit/>
          </a:bodyPr>
          <a:lstStyle/>
          <a:p>
            <a:r>
              <a:rPr lang="en-US" b="1" dirty="0">
                <a:sym typeface="Symbol"/>
              </a:rPr>
              <a:t></a:t>
            </a:r>
            <a:endParaRPr lang="en-US" dirty="0"/>
          </a:p>
        </p:txBody>
      </p:sp>
      <p:sp>
        <p:nvSpPr>
          <p:cNvPr id="11" name="Rectangle 10"/>
          <p:cNvSpPr/>
          <p:nvPr/>
        </p:nvSpPr>
        <p:spPr>
          <a:xfrm>
            <a:off x="2454645" y="3665711"/>
            <a:ext cx="311304" cy="369332"/>
          </a:xfrm>
          <a:prstGeom prst="rect">
            <a:avLst/>
          </a:prstGeom>
        </p:spPr>
        <p:txBody>
          <a:bodyPr wrap="none">
            <a:spAutoFit/>
          </a:bodyPr>
          <a:lstStyle/>
          <a:p>
            <a:r>
              <a:rPr lang="en-US" b="1" dirty="0">
                <a:sym typeface="Symbol"/>
              </a:rPr>
              <a:t></a:t>
            </a:r>
            <a:endParaRPr lang="en-US" dirty="0"/>
          </a:p>
        </p:txBody>
      </p:sp>
      <p:sp>
        <p:nvSpPr>
          <p:cNvPr id="13" name="Rectangle 12"/>
          <p:cNvSpPr/>
          <p:nvPr/>
        </p:nvSpPr>
        <p:spPr>
          <a:xfrm>
            <a:off x="2504390" y="4858676"/>
            <a:ext cx="311304" cy="369332"/>
          </a:xfrm>
          <a:prstGeom prst="rect">
            <a:avLst/>
          </a:prstGeom>
        </p:spPr>
        <p:txBody>
          <a:bodyPr wrap="none">
            <a:spAutoFit/>
          </a:bodyPr>
          <a:lstStyle/>
          <a:p>
            <a:r>
              <a:rPr lang="en-US" b="1" dirty="0">
                <a:sym typeface="Symbol"/>
              </a:rPr>
              <a:t></a:t>
            </a:r>
            <a:endParaRPr lang="en-US" dirty="0"/>
          </a:p>
        </p:txBody>
      </p:sp>
      <p:sp>
        <p:nvSpPr>
          <p:cNvPr id="15" name="Rectangle 14"/>
          <p:cNvSpPr/>
          <p:nvPr/>
        </p:nvSpPr>
        <p:spPr>
          <a:xfrm>
            <a:off x="2506060" y="5428594"/>
            <a:ext cx="311304" cy="369332"/>
          </a:xfrm>
          <a:prstGeom prst="rect">
            <a:avLst/>
          </a:prstGeom>
        </p:spPr>
        <p:txBody>
          <a:bodyPr wrap="none">
            <a:spAutoFit/>
          </a:bodyPr>
          <a:lstStyle/>
          <a:p>
            <a:r>
              <a:rPr lang="en-US" b="1" dirty="0">
                <a:sym typeface="Symbol"/>
              </a:rPr>
              <a:t></a:t>
            </a:r>
            <a:endParaRPr lang="en-US" dirty="0"/>
          </a:p>
        </p:txBody>
      </p:sp>
      <p:sp>
        <p:nvSpPr>
          <p:cNvPr id="16" name="Rectangle 15"/>
          <p:cNvSpPr/>
          <p:nvPr/>
        </p:nvSpPr>
        <p:spPr>
          <a:xfrm>
            <a:off x="2506060" y="5695816"/>
            <a:ext cx="311304" cy="369332"/>
          </a:xfrm>
          <a:prstGeom prst="rect">
            <a:avLst/>
          </a:prstGeom>
        </p:spPr>
        <p:txBody>
          <a:bodyPr wrap="none">
            <a:spAutoFit/>
          </a:bodyPr>
          <a:lstStyle/>
          <a:p>
            <a:r>
              <a:rPr lang="en-US" b="1" dirty="0">
                <a:sym typeface="Symbol"/>
              </a:rPr>
              <a:t></a:t>
            </a:r>
            <a:endParaRPr lang="en-US" dirty="0"/>
          </a:p>
        </p:txBody>
      </p:sp>
      <p:sp>
        <p:nvSpPr>
          <p:cNvPr id="17" name="Rectangle 16"/>
          <p:cNvSpPr/>
          <p:nvPr/>
        </p:nvSpPr>
        <p:spPr>
          <a:xfrm>
            <a:off x="2455523" y="4255487"/>
            <a:ext cx="311304" cy="369332"/>
          </a:xfrm>
          <a:prstGeom prst="rect">
            <a:avLst/>
          </a:prstGeom>
        </p:spPr>
        <p:txBody>
          <a:bodyPr wrap="none">
            <a:spAutoFit/>
          </a:bodyPr>
          <a:lstStyle/>
          <a:p>
            <a:r>
              <a:rPr lang="en-US" b="1" dirty="0">
                <a:sym typeface="Symbol"/>
              </a:rPr>
              <a:t></a:t>
            </a:r>
            <a:endParaRPr lang="en-US" dirty="0"/>
          </a:p>
        </p:txBody>
      </p:sp>
      <p:sp>
        <p:nvSpPr>
          <p:cNvPr id="18" name="Rectangle 17"/>
          <p:cNvSpPr/>
          <p:nvPr/>
        </p:nvSpPr>
        <p:spPr>
          <a:xfrm>
            <a:off x="2484791" y="3899487"/>
            <a:ext cx="311304" cy="369332"/>
          </a:xfrm>
          <a:prstGeom prst="rect">
            <a:avLst/>
          </a:prstGeom>
        </p:spPr>
        <p:txBody>
          <a:bodyPr wrap="none">
            <a:spAutoFit/>
          </a:bodyPr>
          <a:lstStyle/>
          <a:p>
            <a:r>
              <a:rPr lang="en-US" b="1" dirty="0">
                <a:sym typeface="Symbol"/>
              </a:rPr>
              <a:t></a:t>
            </a:r>
            <a:endParaRPr lang="en-US" dirty="0"/>
          </a:p>
        </p:txBody>
      </p:sp>
      <p:sp>
        <p:nvSpPr>
          <p:cNvPr id="7" name="Rectangle 6"/>
          <p:cNvSpPr/>
          <p:nvPr/>
        </p:nvSpPr>
        <p:spPr>
          <a:xfrm>
            <a:off x="3570739" y="3654473"/>
            <a:ext cx="311304" cy="369332"/>
          </a:xfrm>
          <a:prstGeom prst="rect">
            <a:avLst/>
          </a:prstGeom>
        </p:spPr>
        <p:txBody>
          <a:bodyPr wrap="none">
            <a:spAutoFit/>
          </a:bodyPr>
          <a:lstStyle/>
          <a:p>
            <a:r>
              <a:rPr lang="en-US" b="1" dirty="0">
                <a:solidFill>
                  <a:srgbClr val="FF0000"/>
                </a:solidFill>
                <a:sym typeface="Symbol"/>
              </a:rPr>
              <a:t></a:t>
            </a:r>
            <a:endParaRPr lang="en-US" dirty="0">
              <a:solidFill>
                <a:srgbClr val="FF0000"/>
              </a:solidFill>
            </a:endParaRPr>
          </a:p>
        </p:txBody>
      </p:sp>
      <p:sp>
        <p:nvSpPr>
          <p:cNvPr id="19" name="Rectangle 18"/>
          <p:cNvSpPr/>
          <p:nvPr/>
        </p:nvSpPr>
        <p:spPr>
          <a:xfrm>
            <a:off x="3168016" y="3669604"/>
            <a:ext cx="311304" cy="369332"/>
          </a:xfrm>
          <a:prstGeom prst="rect">
            <a:avLst/>
          </a:prstGeom>
        </p:spPr>
        <p:txBody>
          <a:bodyPr wrap="none">
            <a:spAutoFit/>
          </a:bodyPr>
          <a:lstStyle/>
          <a:p>
            <a:r>
              <a:rPr lang="en-US" b="1" dirty="0" smtClean="0">
                <a:solidFill>
                  <a:srgbClr val="FF0000"/>
                </a:solidFill>
                <a:sym typeface="Symbol"/>
              </a:rPr>
              <a:t></a:t>
            </a:r>
            <a:endParaRPr lang="en-US" dirty="0"/>
          </a:p>
        </p:txBody>
      </p:sp>
      <p:sp>
        <p:nvSpPr>
          <p:cNvPr id="20" name="Rectangle 19"/>
          <p:cNvSpPr/>
          <p:nvPr/>
        </p:nvSpPr>
        <p:spPr>
          <a:xfrm>
            <a:off x="2803383" y="4540004"/>
            <a:ext cx="311304" cy="369332"/>
          </a:xfrm>
          <a:prstGeom prst="rect">
            <a:avLst/>
          </a:prstGeom>
        </p:spPr>
        <p:txBody>
          <a:bodyPr wrap="none">
            <a:spAutoFit/>
          </a:bodyPr>
          <a:lstStyle/>
          <a:p>
            <a:r>
              <a:rPr lang="en-US" b="1" dirty="0">
                <a:solidFill>
                  <a:srgbClr val="FF0000"/>
                </a:solidFill>
                <a:sym typeface="Symbol"/>
              </a:rPr>
              <a:t></a:t>
            </a:r>
            <a:endParaRPr lang="en-US" dirty="0"/>
          </a:p>
        </p:txBody>
      </p:sp>
      <p:sp>
        <p:nvSpPr>
          <p:cNvPr id="21" name="Rectangle 20"/>
          <p:cNvSpPr/>
          <p:nvPr/>
        </p:nvSpPr>
        <p:spPr>
          <a:xfrm>
            <a:off x="3148498" y="4023954"/>
            <a:ext cx="311304" cy="369332"/>
          </a:xfrm>
          <a:prstGeom prst="rect">
            <a:avLst/>
          </a:prstGeom>
        </p:spPr>
        <p:txBody>
          <a:bodyPr wrap="none">
            <a:spAutoFit/>
          </a:bodyPr>
          <a:lstStyle/>
          <a:p>
            <a:r>
              <a:rPr lang="en-US" b="1" dirty="0">
                <a:solidFill>
                  <a:srgbClr val="FF0000"/>
                </a:solidFill>
                <a:sym typeface="Symbol"/>
              </a:rPr>
              <a:t></a:t>
            </a:r>
            <a:endParaRPr lang="en-US" dirty="0"/>
          </a:p>
        </p:txBody>
      </p:sp>
      <p:sp>
        <p:nvSpPr>
          <p:cNvPr id="22" name="Rectangle 21"/>
          <p:cNvSpPr/>
          <p:nvPr/>
        </p:nvSpPr>
        <p:spPr>
          <a:xfrm>
            <a:off x="3161418" y="4909336"/>
            <a:ext cx="311304" cy="369332"/>
          </a:xfrm>
          <a:prstGeom prst="rect">
            <a:avLst/>
          </a:prstGeom>
        </p:spPr>
        <p:txBody>
          <a:bodyPr wrap="none">
            <a:spAutoFit/>
          </a:bodyPr>
          <a:lstStyle/>
          <a:p>
            <a:r>
              <a:rPr lang="en-US" b="1" dirty="0">
                <a:solidFill>
                  <a:srgbClr val="FF0000"/>
                </a:solidFill>
                <a:sym typeface="Symbol"/>
              </a:rPr>
              <a:t></a:t>
            </a:r>
            <a:endParaRPr lang="en-US" dirty="0"/>
          </a:p>
        </p:txBody>
      </p:sp>
      <p:sp>
        <p:nvSpPr>
          <p:cNvPr id="23" name="Rectangle 22"/>
          <p:cNvSpPr/>
          <p:nvPr/>
        </p:nvSpPr>
        <p:spPr>
          <a:xfrm>
            <a:off x="3078598" y="4538342"/>
            <a:ext cx="311304" cy="369332"/>
          </a:xfrm>
          <a:prstGeom prst="rect">
            <a:avLst/>
          </a:prstGeom>
        </p:spPr>
        <p:txBody>
          <a:bodyPr wrap="none">
            <a:spAutoFit/>
          </a:bodyPr>
          <a:lstStyle/>
          <a:p>
            <a:r>
              <a:rPr lang="en-US" b="1" dirty="0">
                <a:solidFill>
                  <a:srgbClr val="FF0000"/>
                </a:solidFill>
                <a:sym typeface="Symbol"/>
              </a:rPr>
              <a:t></a:t>
            </a:r>
            <a:endParaRPr lang="en-US" dirty="0"/>
          </a:p>
        </p:txBody>
      </p:sp>
      <p:sp>
        <p:nvSpPr>
          <p:cNvPr id="24" name="Rectangle 23"/>
          <p:cNvSpPr/>
          <p:nvPr/>
        </p:nvSpPr>
        <p:spPr>
          <a:xfrm>
            <a:off x="3511201" y="4914678"/>
            <a:ext cx="311304" cy="369332"/>
          </a:xfrm>
          <a:prstGeom prst="rect">
            <a:avLst/>
          </a:prstGeom>
        </p:spPr>
        <p:txBody>
          <a:bodyPr wrap="none">
            <a:spAutoFit/>
          </a:bodyPr>
          <a:lstStyle/>
          <a:p>
            <a:r>
              <a:rPr lang="en-US" b="1" dirty="0">
                <a:solidFill>
                  <a:srgbClr val="FF0000"/>
                </a:solidFill>
                <a:sym typeface="Symbol"/>
              </a:rPr>
              <a:t></a:t>
            </a:r>
            <a:endParaRPr lang="en-US" dirty="0"/>
          </a:p>
        </p:txBody>
      </p:sp>
      <p:sp>
        <p:nvSpPr>
          <p:cNvPr id="25" name="Rectangle 24"/>
          <p:cNvSpPr/>
          <p:nvPr/>
        </p:nvSpPr>
        <p:spPr>
          <a:xfrm>
            <a:off x="2791131" y="3369680"/>
            <a:ext cx="311304" cy="369332"/>
          </a:xfrm>
          <a:prstGeom prst="rect">
            <a:avLst/>
          </a:prstGeom>
        </p:spPr>
        <p:txBody>
          <a:bodyPr wrap="none">
            <a:spAutoFit/>
          </a:bodyPr>
          <a:lstStyle/>
          <a:p>
            <a:r>
              <a:rPr lang="en-US" b="1" dirty="0">
                <a:solidFill>
                  <a:srgbClr val="00B050"/>
                </a:solidFill>
                <a:sym typeface="Symbol"/>
              </a:rPr>
              <a:t></a:t>
            </a:r>
            <a:endParaRPr lang="en-US" dirty="0">
              <a:solidFill>
                <a:srgbClr val="00B050"/>
              </a:solidFill>
            </a:endParaRPr>
          </a:p>
        </p:txBody>
      </p:sp>
      <p:sp>
        <p:nvSpPr>
          <p:cNvPr id="28" name="Rectangle 27"/>
          <p:cNvSpPr/>
          <p:nvPr/>
        </p:nvSpPr>
        <p:spPr>
          <a:xfrm>
            <a:off x="3124403" y="3398847"/>
            <a:ext cx="311304" cy="369332"/>
          </a:xfrm>
          <a:prstGeom prst="rect">
            <a:avLst/>
          </a:prstGeom>
        </p:spPr>
        <p:txBody>
          <a:bodyPr wrap="none">
            <a:spAutoFit/>
          </a:bodyPr>
          <a:lstStyle/>
          <a:p>
            <a:r>
              <a:rPr lang="en-US" b="1" dirty="0">
                <a:solidFill>
                  <a:srgbClr val="00B050"/>
                </a:solidFill>
                <a:sym typeface="Symbol"/>
              </a:rPr>
              <a:t></a:t>
            </a:r>
            <a:endParaRPr lang="en-US" dirty="0">
              <a:solidFill>
                <a:srgbClr val="00B050"/>
              </a:solidFill>
            </a:endParaRPr>
          </a:p>
        </p:txBody>
      </p:sp>
      <p:sp>
        <p:nvSpPr>
          <p:cNvPr id="29" name="Rectangle 28"/>
          <p:cNvSpPr/>
          <p:nvPr/>
        </p:nvSpPr>
        <p:spPr>
          <a:xfrm>
            <a:off x="3619760" y="4300795"/>
            <a:ext cx="311304" cy="369332"/>
          </a:xfrm>
          <a:prstGeom prst="rect">
            <a:avLst/>
          </a:prstGeom>
        </p:spPr>
        <p:txBody>
          <a:bodyPr wrap="none">
            <a:spAutoFit/>
          </a:bodyPr>
          <a:lstStyle/>
          <a:p>
            <a:r>
              <a:rPr lang="en-US" b="1" dirty="0">
                <a:solidFill>
                  <a:srgbClr val="00B050"/>
                </a:solidFill>
                <a:sym typeface="Symbol"/>
              </a:rPr>
              <a:t></a:t>
            </a:r>
            <a:endParaRPr lang="en-US" dirty="0">
              <a:solidFill>
                <a:srgbClr val="00B050"/>
              </a:solidFill>
            </a:endParaRPr>
          </a:p>
        </p:txBody>
      </p:sp>
      <p:cxnSp>
        <p:nvCxnSpPr>
          <p:cNvPr id="61" name="Straight Connector 60"/>
          <p:cNvCxnSpPr/>
          <p:nvPr/>
        </p:nvCxnSpPr>
        <p:spPr>
          <a:xfrm flipV="1">
            <a:off x="30663" y="1913448"/>
            <a:ext cx="6809373" cy="2764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3199897" y="4287239"/>
            <a:ext cx="311304" cy="369332"/>
          </a:xfrm>
          <a:prstGeom prst="rect">
            <a:avLst/>
          </a:prstGeom>
        </p:spPr>
        <p:txBody>
          <a:bodyPr wrap="none">
            <a:spAutoFit/>
          </a:bodyPr>
          <a:lstStyle/>
          <a:p>
            <a:r>
              <a:rPr lang="en-US" b="1" dirty="0">
                <a:solidFill>
                  <a:srgbClr val="00B050"/>
                </a:solidFill>
                <a:sym typeface="Symbol"/>
              </a:rPr>
              <a:t></a:t>
            </a:r>
            <a:endParaRPr lang="en-US" dirty="0">
              <a:solidFill>
                <a:srgbClr val="00B050"/>
              </a:solidFill>
            </a:endParaRPr>
          </a:p>
        </p:txBody>
      </p:sp>
      <p:sp>
        <p:nvSpPr>
          <p:cNvPr id="31" name="Rectangle 30"/>
          <p:cNvSpPr/>
          <p:nvPr/>
        </p:nvSpPr>
        <p:spPr>
          <a:xfrm>
            <a:off x="2797615" y="5819474"/>
            <a:ext cx="311304" cy="369332"/>
          </a:xfrm>
          <a:prstGeom prst="rect">
            <a:avLst/>
          </a:prstGeom>
        </p:spPr>
        <p:txBody>
          <a:bodyPr wrap="none">
            <a:spAutoFit/>
          </a:bodyPr>
          <a:lstStyle/>
          <a:p>
            <a:r>
              <a:rPr lang="en-US" b="1" dirty="0">
                <a:solidFill>
                  <a:srgbClr val="00B050"/>
                </a:solidFill>
                <a:sym typeface="Symbol"/>
              </a:rPr>
              <a:t></a:t>
            </a:r>
            <a:endParaRPr lang="en-US" dirty="0">
              <a:solidFill>
                <a:srgbClr val="00B050"/>
              </a:solidFill>
            </a:endParaRPr>
          </a:p>
        </p:txBody>
      </p:sp>
      <p:sp>
        <p:nvSpPr>
          <p:cNvPr id="32" name="Rectangle 31"/>
          <p:cNvSpPr/>
          <p:nvPr/>
        </p:nvSpPr>
        <p:spPr>
          <a:xfrm>
            <a:off x="3042677" y="5839737"/>
            <a:ext cx="311304" cy="369332"/>
          </a:xfrm>
          <a:prstGeom prst="rect">
            <a:avLst/>
          </a:prstGeom>
        </p:spPr>
        <p:txBody>
          <a:bodyPr wrap="none">
            <a:spAutoFit/>
          </a:bodyPr>
          <a:lstStyle/>
          <a:p>
            <a:r>
              <a:rPr lang="en-US" b="1" dirty="0">
                <a:solidFill>
                  <a:srgbClr val="00B050"/>
                </a:solidFill>
                <a:sym typeface="Symbol"/>
              </a:rPr>
              <a:t></a:t>
            </a:r>
            <a:endParaRPr lang="en-US" dirty="0">
              <a:solidFill>
                <a:srgbClr val="00B050"/>
              </a:solidFill>
            </a:endParaRPr>
          </a:p>
        </p:txBody>
      </p:sp>
      <p:pic>
        <p:nvPicPr>
          <p:cNvPr id="33" name="Picture 32" descr="C:\Users\mthomas\AppData\Local\Microsoft\Windows\Temporary Internet Files\Content.Outlook\JV4556OK\20160125_140527.jpg"/>
          <p:cNvPicPr/>
          <p:nvPr/>
        </p:nvPicPr>
        <p:blipFill rotWithShape="1">
          <a:blip r:embed="rId3" cstate="print">
            <a:extLst>
              <a:ext uri="{28A0092B-C50C-407E-A947-70E740481C1C}">
                <a14:useLocalDpi xmlns:a14="http://schemas.microsoft.com/office/drawing/2010/main" val="0"/>
              </a:ext>
            </a:extLst>
          </a:blip>
          <a:srcRect l="11835" t="1481" r="22520" b="30906"/>
          <a:stretch/>
        </p:blipFill>
        <p:spPr bwMode="auto">
          <a:xfrm rot="5400000">
            <a:off x="6055345" y="895117"/>
            <a:ext cx="6671592" cy="5254174"/>
          </a:xfrm>
          <a:prstGeom prst="rect">
            <a:avLst/>
          </a:prstGeom>
          <a:noFill/>
          <a:ln>
            <a:noFill/>
          </a:ln>
        </p:spPr>
      </p:pic>
      <p:pic>
        <p:nvPicPr>
          <p:cNvPr id="4" name="Picture 3"/>
          <p:cNvPicPr>
            <a:picLocks noChangeAspect="1"/>
          </p:cNvPicPr>
          <p:nvPr/>
        </p:nvPicPr>
        <p:blipFill rotWithShape="1">
          <a:blip r:embed="rId4"/>
          <a:srcRect r="32" b="37597"/>
          <a:stretch/>
        </p:blipFill>
        <p:spPr>
          <a:xfrm>
            <a:off x="70439" y="197118"/>
            <a:ext cx="7504131" cy="2708931"/>
          </a:xfrm>
          <a:prstGeom prst="rect">
            <a:avLst/>
          </a:prstGeom>
        </p:spPr>
      </p:pic>
      <p:sp>
        <p:nvSpPr>
          <p:cNvPr id="36" name="Rectangle 35"/>
          <p:cNvSpPr/>
          <p:nvPr/>
        </p:nvSpPr>
        <p:spPr>
          <a:xfrm>
            <a:off x="2781973" y="3017240"/>
            <a:ext cx="311304" cy="369332"/>
          </a:xfrm>
          <a:prstGeom prst="rect">
            <a:avLst/>
          </a:prstGeom>
        </p:spPr>
        <p:txBody>
          <a:bodyPr wrap="none">
            <a:spAutoFit/>
          </a:bodyPr>
          <a:lstStyle/>
          <a:p>
            <a:r>
              <a:rPr lang="en-US" b="1" dirty="0">
                <a:solidFill>
                  <a:schemeClr val="accent5"/>
                </a:solidFill>
                <a:sym typeface="Symbol"/>
              </a:rPr>
              <a:t></a:t>
            </a:r>
            <a:endParaRPr lang="en-US" dirty="0">
              <a:solidFill>
                <a:schemeClr val="accent5"/>
              </a:solidFill>
            </a:endParaRPr>
          </a:p>
        </p:txBody>
      </p:sp>
      <p:sp>
        <p:nvSpPr>
          <p:cNvPr id="37" name="Rectangle 36"/>
          <p:cNvSpPr/>
          <p:nvPr/>
        </p:nvSpPr>
        <p:spPr>
          <a:xfrm>
            <a:off x="2751827" y="3707522"/>
            <a:ext cx="311304" cy="369332"/>
          </a:xfrm>
          <a:prstGeom prst="rect">
            <a:avLst/>
          </a:prstGeom>
        </p:spPr>
        <p:txBody>
          <a:bodyPr wrap="none">
            <a:spAutoFit/>
          </a:bodyPr>
          <a:lstStyle/>
          <a:p>
            <a:r>
              <a:rPr lang="en-US" b="1" dirty="0">
                <a:solidFill>
                  <a:schemeClr val="accent5"/>
                </a:solidFill>
                <a:sym typeface="Symbol"/>
              </a:rPr>
              <a:t></a:t>
            </a:r>
            <a:endParaRPr lang="en-US" dirty="0">
              <a:solidFill>
                <a:schemeClr val="accent5"/>
              </a:solidFill>
            </a:endParaRPr>
          </a:p>
        </p:txBody>
      </p:sp>
      <p:sp>
        <p:nvSpPr>
          <p:cNvPr id="38" name="Rectangle 37"/>
          <p:cNvSpPr/>
          <p:nvPr/>
        </p:nvSpPr>
        <p:spPr>
          <a:xfrm>
            <a:off x="2426248" y="4543246"/>
            <a:ext cx="311304" cy="369332"/>
          </a:xfrm>
          <a:prstGeom prst="rect">
            <a:avLst/>
          </a:prstGeom>
        </p:spPr>
        <p:txBody>
          <a:bodyPr wrap="none">
            <a:spAutoFit/>
          </a:bodyPr>
          <a:lstStyle/>
          <a:p>
            <a:r>
              <a:rPr lang="en-US" b="1" dirty="0">
                <a:solidFill>
                  <a:schemeClr val="accent5"/>
                </a:solidFill>
                <a:sym typeface="Symbol"/>
              </a:rPr>
              <a:t></a:t>
            </a:r>
            <a:endParaRPr lang="en-US" dirty="0">
              <a:solidFill>
                <a:schemeClr val="accent5"/>
              </a:solidFill>
            </a:endParaRPr>
          </a:p>
        </p:txBody>
      </p:sp>
      <p:sp>
        <p:nvSpPr>
          <p:cNvPr id="39" name="Rectangle 38"/>
          <p:cNvSpPr/>
          <p:nvPr/>
        </p:nvSpPr>
        <p:spPr>
          <a:xfrm>
            <a:off x="2801572" y="4900487"/>
            <a:ext cx="311304" cy="369332"/>
          </a:xfrm>
          <a:prstGeom prst="rect">
            <a:avLst/>
          </a:prstGeom>
        </p:spPr>
        <p:txBody>
          <a:bodyPr wrap="none">
            <a:spAutoFit/>
          </a:bodyPr>
          <a:lstStyle/>
          <a:p>
            <a:r>
              <a:rPr lang="en-US" b="1" dirty="0">
                <a:solidFill>
                  <a:schemeClr val="accent5"/>
                </a:solidFill>
                <a:sym typeface="Symbol"/>
              </a:rPr>
              <a:t></a:t>
            </a:r>
            <a:endParaRPr lang="en-US" dirty="0">
              <a:solidFill>
                <a:schemeClr val="accent5"/>
              </a:solidFill>
            </a:endParaRPr>
          </a:p>
        </p:txBody>
      </p:sp>
      <p:sp>
        <p:nvSpPr>
          <p:cNvPr id="41" name="Rectangle 40"/>
          <p:cNvSpPr/>
          <p:nvPr/>
        </p:nvSpPr>
        <p:spPr>
          <a:xfrm>
            <a:off x="2803242" y="5470405"/>
            <a:ext cx="311304" cy="369332"/>
          </a:xfrm>
          <a:prstGeom prst="rect">
            <a:avLst/>
          </a:prstGeom>
        </p:spPr>
        <p:txBody>
          <a:bodyPr wrap="none">
            <a:spAutoFit/>
          </a:bodyPr>
          <a:lstStyle/>
          <a:p>
            <a:r>
              <a:rPr lang="en-US" b="1" dirty="0">
                <a:solidFill>
                  <a:schemeClr val="accent5"/>
                </a:solidFill>
                <a:sym typeface="Symbol"/>
              </a:rPr>
              <a:t></a:t>
            </a:r>
            <a:endParaRPr lang="en-US" dirty="0">
              <a:solidFill>
                <a:schemeClr val="accent5"/>
              </a:solidFill>
            </a:endParaRPr>
          </a:p>
        </p:txBody>
      </p:sp>
      <p:sp>
        <p:nvSpPr>
          <p:cNvPr id="43" name="Rectangle 42"/>
          <p:cNvSpPr/>
          <p:nvPr/>
        </p:nvSpPr>
        <p:spPr>
          <a:xfrm>
            <a:off x="2752705" y="4297298"/>
            <a:ext cx="311304" cy="369332"/>
          </a:xfrm>
          <a:prstGeom prst="rect">
            <a:avLst/>
          </a:prstGeom>
        </p:spPr>
        <p:txBody>
          <a:bodyPr wrap="none">
            <a:spAutoFit/>
          </a:bodyPr>
          <a:lstStyle/>
          <a:p>
            <a:r>
              <a:rPr lang="en-US" b="1" dirty="0">
                <a:solidFill>
                  <a:schemeClr val="accent5"/>
                </a:solidFill>
                <a:sym typeface="Symbol"/>
              </a:rPr>
              <a:t></a:t>
            </a:r>
            <a:endParaRPr lang="en-US" dirty="0">
              <a:solidFill>
                <a:schemeClr val="accent5"/>
              </a:solidFill>
            </a:endParaRPr>
          </a:p>
        </p:txBody>
      </p:sp>
      <p:sp>
        <p:nvSpPr>
          <p:cNvPr id="44" name="Rectangle 43"/>
          <p:cNvSpPr/>
          <p:nvPr/>
        </p:nvSpPr>
        <p:spPr>
          <a:xfrm>
            <a:off x="2781973" y="3941298"/>
            <a:ext cx="311304" cy="369332"/>
          </a:xfrm>
          <a:prstGeom prst="rect">
            <a:avLst/>
          </a:prstGeom>
        </p:spPr>
        <p:txBody>
          <a:bodyPr wrap="none">
            <a:spAutoFit/>
          </a:bodyPr>
          <a:lstStyle/>
          <a:p>
            <a:r>
              <a:rPr lang="en-US" b="1" dirty="0">
                <a:solidFill>
                  <a:schemeClr val="accent5"/>
                </a:solidFill>
                <a:sym typeface="Symbol"/>
              </a:rPr>
              <a:t></a:t>
            </a:r>
            <a:endParaRPr lang="en-US" dirty="0">
              <a:solidFill>
                <a:schemeClr val="accent5"/>
              </a:solidFill>
            </a:endParaRPr>
          </a:p>
        </p:txBody>
      </p:sp>
      <p:sp>
        <p:nvSpPr>
          <p:cNvPr id="45" name="Rectangle 44"/>
          <p:cNvSpPr/>
          <p:nvPr/>
        </p:nvSpPr>
        <p:spPr>
          <a:xfrm>
            <a:off x="2188661" y="3360681"/>
            <a:ext cx="311304" cy="369332"/>
          </a:xfrm>
          <a:prstGeom prst="rect">
            <a:avLst/>
          </a:prstGeom>
        </p:spPr>
        <p:txBody>
          <a:bodyPr wrap="none">
            <a:spAutoFit/>
          </a:bodyPr>
          <a:lstStyle/>
          <a:p>
            <a:r>
              <a:rPr lang="en-US" b="1" dirty="0" smtClean="0">
                <a:solidFill>
                  <a:srgbClr val="FF0000"/>
                </a:solidFill>
                <a:sym typeface="Symbol"/>
              </a:rPr>
              <a:t></a:t>
            </a:r>
            <a:endParaRPr lang="en-US" dirty="0"/>
          </a:p>
        </p:txBody>
      </p:sp>
      <p:sp>
        <p:nvSpPr>
          <p:cNvPr id="46" name="Rectangle 45"/>
          <p:cNvSpPr/>
          <p:nvPr/>
        </p:nvSpPr>
        <p:spPr>
          <a:xfrm>
            <a:off x="2444028" y="3383390"/>
            <a:ext cx="311304" cy="369332"/>
          </a:xfrm>
          <a:prstGeom prst="rect">
            <a:avLst/>
          </a:prstGeom>
        </p:spPr>
        <p:txBody>
          <a:bodyPr wrap="none">
            <a:spAutoFit/>
          </a:bodyPr>
          <a:lstStyle/>
          <a:p>
            <a:r>
              <a:rPr lang="en-US" b="1" dirty="0" smtClean="0">
                <a:solidFill>
                  <a:srgbClr val="FF0000"/>
                </a:solidFill>
                <a:sym typeface="Symbol"/>
              </a:rPr>
              <a:t></a:t>
            </a:r>
            <a:endParaRPr lang="en-US" dirty="0"/>
          </a:p>
        </p:txBody>
      </p:sp>
      <p:sp>
        <p:nvSpPr>
          <p:cNvPr id="47" name="Rectangle 46"/>
          <p:cNvSpPr/>
          <p:nvPr/>
        </p:nvSpPr>
        <p:spPr>
          <a:xfrm>
            <a:off x="2187609" y="3028337"/>
            <a:ext cx="311304" cy="369332"/>
          </a:xfrm>
          <a:prstGeom prst="rect">
            <a:avLst/>
          </a:prstGeom>
        </p:spPr>
        <p:txBody>
          <a:bodyPr wrap="none">
            <a:spAutoFit/>
          </a:bodyPr>
          <a:lstStyle/>
          <a:p>
            <a:r>
              <a:rPr lang="en-US" b="1" dirty="0">
                <a:solidFill>
                  <a:srgbClr val="7030A0"/>
                </a:solidFill>
                <a:sym typeface="Symbol"/>
              </a:rPr>
              <a:t></a:t>
            </a:r>
            <a:endParaRPr lang="en-US" dirty="0">
              <a:solidFill>
                <a:srgbClr val="7030A0"/>
              </a:solidFill>
            </a:endParaRPr>
          </a:p>
        </p:txBody>
      </p:sp>
      <p:sp>
        <p:nvSpPr>
          <p:cNvPr id="48" name="Rectangle 47"/>
          <p:cNvSpPr/>
          <p:nvPr/>
        </p:nvSpPr>
        <p:spPr>
          <a:xfrm>
            <a:off x="2157463" y="3718619"/>
            <a:ext cx="311304" cy="369332"/>
          </a:xfrm>
          <a:prstGeom prst="rect">
            <a:avLst/>
          </a:prstGeom>
        </p:spPr>
        <p:txBody>
          <a:bodyPr wrap="none">
            <a:spAutoFit/>
          </a:bodyPr>
          <a:lstStyle/>
          <a:p>
            <a:r>
              <a:rPr lang="en-US" b="1" dirty="0">
                <a:solidFill>
                  <a:srgbClr val="7030A0"/>
                </a:solidFill>
                <a:sym typeface="Symbol"/>
              </a:rPr>
              <a:t></a:t>
            </a:r>
            <a:endParaRPr lang="en-US" dirty="0">
              <a:solidFill>
                <a:srgbClr val="7030A0"/>
              </a:solidFill>
            </a:endParaRPr>
          </a:p>
        </p:txBody>
      </p:sp>
      <p:sp>
        <p:nvSpPr>
          <p:cNvPr id="49" name="Rectangle 48"/>
          <p:cNvSpPr/>
          <p:nvPr/>
        </p:nvSpPr>
        <p:spPr>
          <a:xfrm>
            <a:off x="2150959" y="4525327"/>
            <a:ext cx="311304" cy="369332"/>
          </a:xfrm>
          <a:prstGeom prst="rect">
            <a:avLst/>
          </a:prstGeom>
        </p:spPr>
        <p:txBody>
          <a:bodyPr wrap="none">
            <a:spAutoFit/>
          </a:bodyPr>
          <a:lstStyle/>
          <a:p>
            <a:r>
              <a:rPr lang="en-US" b="1" dirty="0">
                <a:solidFill>
                  <a:srgbClr val="7030A0"/>
                </a:solidFill>
                <a:sym typeface="Symbol"/>
              </a:rPr>
              <a:t></a:t>
            </a:r>
            <a:endParaRPr lang="en-US" dirty="0">
              <a:solidFill>
                <a:srgbClr val="7030A0"/>
              </a:solidFill>
            </a:endParaRPr>
          </a:p>
        </p:txBody>
      </p:sp>
      <p:sp>
        <p:nvSpPr>
          <p:cNvPr id="50" name="Rectangle 49"/>
          <p:cNvSpPr/>
          <p:nvPr/>
        </p:nvSpPr>
        <p:spPr>
          <a:xfrm>
            <a:off x="2207208" y="4911584"/>
            <a:ext cx="311304" cy="369332"/>
          </a:xfrm>
          <a:prstGeom prst="rect">
            <a:avLst/>
          </a:prstGeom>
        </p:spPr>
        <p:txBody>
          <a:bodyPr wrap="none">
            <a:spAutoFit/>
          </a:bodyPr>
          <a:lstStyle/>
          <a:p>
            <a:r>
              <a:rPr lang="en-US" b="1" dirty="0">
                <a:solidFill>
                  <a:srgbClr val="7030A0"/>
                </a:solidFill>
                <a:sym typeface="Symbol"/>
              </a:rPr>
              <a:t></a:t>
            </a:r>
            <a:endParaRPr lang="en-US" dirty="0">
              <a:solidFill>
                <a:srgbClr val="7030A0"/>
              </a:solidFill>
            </a:endParaRPr>
          </a:p>
        </p:txBody>
      </p:sp>
      <p:sp>
        <p:nvSpPr>
          <p:cNvPr id="51" name="Rectangle 50"/>
          <p:cNvSpPr/>
          <p:nvPr/>
        </p:nvSpPr>
        <p:spPr>
          <a:xfrm>
            <a:off x="2208878" y="5481502"/>
            <a:ext cx="311304" cy="369332"/>
          </a:xfrm>
          <a:prstGeom prst="rect">
            <a:avLst/>
          </a:prstGeom>
        </p:spPr>
        <p:txBody>
          <a:bodyPr wrap="none">
            <a:spAutoFit/>
          </a:bodyPr>
          <a:lstStyle/>
          <a:p>
            <a:r>
              <a:rPr lang="en-US" b="1" dirty="0">
                <a:solidFill>
                  <a:srgbClr val="7030A0"/>
                </a:solidFill>
                <a:sym typeface="Symbol"/>
              </a:rPr>
              <a:t></a:t>
            </a:r>
            <a:endParaRPr lang="en-US" dirty="0">
              <a:solidFill>
                <a:srgbClr val="7030A0"/>
              </a:solidFill>
            </a:endParaRPr>
          </a:p>
        </p:txBody>
      </p:sp>
      <p:sp>
        <p:nvSpPr>
          <p:cNvPr id="52" name="Rectangle 51"/>
          <p:cNvSpPr/>
          <p:nvPr/>
        </p:nvSpPr>
        <p:spPr>
          <a:xfrm>
            <a:off x="2208878" y="5748724"/>
            <a:ext cx="311304" cy="369332"/>
          </a:xfrm>
          <a:prstGeom prst="rect">
            <a:avLst/>
          </a:prstGeom>
        </p:spPr>
        <p:txBody>
          <a:bodyPr wrap="none">
            <a:spAutoFit/>
          </a:bodyPr>
          <a:lstStyle/>
          <a:p>
            <a:r>
              <a:rPr lang="en-US" b="1" dirty="0">
                <a:solidFill>
                  <a:srgbClr val="7030A0"/>
                </a:solidFill>
                <a:sym typeface="Symbol"/>
              </a:rPr>
              <a:t></a:t>
            </a:r>
            <a:endParaRPr lang="en-US" dirty="0">
              <a:solidFill>
                <a:srgbClr val="7030A0"/>
              </a:solidFill>
            </a:endParaRPr>
          </a:p>
        </p:txBody>
      </p:sp>
      <p:sp>
        <p:nvSpPr>
          <p:cNvPr id="53" name="Rectangle 52"/>
          <p:cNvSpPr/>
          <p:nvPr/>
        </p:nvSpPr>
        <p:spPr>
          <a:xfrm>
            <a:off x="2158341" y="4308395"/>
            <a:ext cx="311304" cy="369332"/>
          </a:xfrm>
          <a:prstGeom prst="rect">
            <a:avLst/>
          </a:prstGeom>
        </p:spPr>
        <p:txBody>
          <a:bodyPr wrap="none">
            <a:spAutoFit/>
          </a:bodyPr>
          <a:lstStyle/>
          <a:p>
            <a:r>
              <a:rPr lang="en-US" b="1" dirty="0">
                <a:solidFill>
                  <a:srgbClr val="7030A0"/>
                </a:solidFill>
                <a:sym typeface="Symbol"/>
              </a:rPr>
              <a:t></a:t>
            </a:r>
            <a:endParaRPr lang="en-US" dirty="0">
              <a:solidFill>
                <a:srgbClr val="7030A0"/>
              </a:solidFill>
            </a:endParaRPr>
          </a:p>
        </p:txBody>
      </p:sp>
      <p:sp>
        <p:nvSpPr>
          <p:cNvPr id="54" name="Rectangle 53"/>
          <p:cNvSpPr/>
          <p:nvPr/>
        </p:nvSpPr>
        <p:spPr>
          <a:xfrm>
            <a:off x="2187609" y="3952395"/>
            <a:ext cx="311304" cy="369332"/>
          </a:xfrm>
          <a:prstGeom prst="rect">
            <a:avLst/>
          </a:prstGeom>
        </p:spPr>
        <p:txBody>
          <a:bodyPr wrap="none">
            <a:spAutoFit/>
          </a:bodyPr>
          <a:lstStyle/>
          <a:p>
            <a:r>
              <a:rPr lang="en-US" b="1" dirty="0">
                <a:solidFill>
                  <a:srgbClr val="7030A0"/>
                </a:solidFill>
                <a:sym typeface="Symbol"/>
              </a:rPr>
              <a:t></a:t>
            </a:r>
            <a:endParaRPr lang="en-US" dirty="0">
              <a:solidFill>
                <a:srgbClr val="7030A0"/>
              </a:solidFill>
            </a:endParaRPr>
          </a:p>
        </p:txBody>
      </p:sp>
      <p:pic>
        <p:nvPicPr>
          <p:cNvPr id="26" name="Picture 25"/>
          <p:cNvPicPr>
            <a:picLocks noChangeAspect="1"/>
          </p:cNvPicPr>
          <p:nvPr/>
        </p:nvPicPr>
        <p:blipFill>
          <a:blip r:embed="rId5">
            <a:clrChange>
              <a:clrFrom>
                <a:srgbClr val="FFFFFF"/>
              </a:clrFrom>
              <a:clrTo>
                <a:srgbClr val="FFFFFF">
                  <a:alpha val="0"/>
                </a:srgbClr>
              </a:clrTo>
            </a:clrChange>
          </a:blip>
          <a:stretch>
            <a:fillRect/>
          </a:stretch>
        </p:blipFill>
        <p:spPr>
          <a:xfrm>
            <a:off x="4403565" y="4724670"/>
            <a:ext cx="2143125" cy="2143125"/>
          </a:xfrm>
          <a:prstGeom prst="rect">
            <a:avLst/>
          </a:prstGeom>
        </p:spPr>
      </p:pic>
      <p:sp>
        <p:nvSpPr>
          <p:cNvPr id="27" name="TextBox 26"/>
          <p:cNvSpPr txBox="1"/>
          <p:nvPr/>
        </p:nvSpPr>
        <p:spPr>
          <a:xfrm>
            <a:off x="1193019" y="6131287"/>
            <a:ext cx="2934045" cy="369332"/>
          </a:xfrm>
          <a:prstGeom prst="rect">
            <a:avLst/>
          </a:prstGeom>
          <a:noFill/>
        </p:spPr>
        <p:txBody>
          <a:bodyPr wrap="square" rtlCol="0">
            <a:spAutoFit/>
          </a:bodyPr>
          <a:lstStyle/>
          <a:p>
            <a:r>
              <a:rPr lang="en-US" dirty="0" smtClean="0"/>
              <a:t>Day 3 of 5 to earn 4 pts</a:t>
            </a:r>
            <a:endParaRPr lang="en-US" dirty="0"/>
          </a:p>
        </p:txBody>
      </p:sp>
      <p:cxnSp>
        <p:nvCxnSpPr>
          <p:cNvPr id="57" name="Straight Connector 56"/>
          <p:cNvCxnSpPr>
            <a:stCxn id="3" idx="2"/>
          </p:cNvCxnSpPr>
          <p:nvPr/>
        </p:nvCxnSpPr>
        <p:spPr>
          <a:xfrm>
            <a:off x="3484865" y="2966293"/>
            <a:ext cx="26336" cy="3561277"/>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4986815" y="2897088"/>
            <a:ext cx="26336" cy="3561277"/>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5675085" y="1787849"/>
            <a:ext cx="798285" cy="49089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1644507" y="1787849"/>
            <a:ext cx="798285" cy="49089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2861511" y="1776048"/>
            <a:ext cx="970260" cy="49089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7574570" y="829994"/>
            <a:ext cx="1372482" cy="269221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p:cNvSpPr/>
          <p:nvPr/>
        </p:nvSpPr>
        <p:spPr>
          <a:xfrm>
            <a:off x="8751717" y="4000489"/>
            <a:ext cx="3065440" cy="1249515"/>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30648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500"/>
                                        <p:tgtEl>
                                          <p:spTgt spid="6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500"/>
                                        <p:tgtEl>
                                          <p:spTgt spid="5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fade">
                                      <p:cBhvr>
                                        <p:cTn id="17" dur="500"/>
                                        <p:tgtEl>
                                          <p:spTgt spid="59"/>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47"/>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53"/>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49"/>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5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48"/>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51"/>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54"/>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52"/>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6"/>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17"/>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13"/>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11"/>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15"/>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grpId="0" nodeType="clickEffect">
                                  <p:stCondLst>
                                    <p:cond delay="0"/>
                                  </p:stCondLst>
                                  <p:childTnLst>
                                    <p:set>
                                      <p:cBhvr>
                                        <p:cTn id="73" dur="1" fill="hold">
                                          <p:stCondLst>
                                            <p:cond delay="0"/>
                                          </p:stCondLst>
                                        </p:cTn>
                                        <p:tgtEl>
                                          <p:spTgt spid="18"/>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grpId="0" nodeType="clickEffect">
                                  <p:stCondLst>
                                    <p:cond delay="0"/>
                                  </p:stCondLst>
                                  <p:childTnLst>
                                    <p:set>
                                      <p:cBhvr>
                                        <p:cTn id="77" dur="1" fill="hold">
                                          <p:stCondLst>
                                            <p:cond delay="0"/>
                                          </p:stCondLst>
                                        </p:cTn>
                                        <p:tgtEl>
                                          <p:spTgt spid="16"/>
                                        </p:tgtEl>
                                        <p:attrNameLst>
                                          <p:attrName>style.visibility</p:attrName>
                                        </p:attrNameLst>
                                      </p:cBhvr>
                                      <p:to>
                                        <p:strVal val="visible"/>
                                      </p:to>
                                    </p:set>
                                  </p:childTnLst>
                                </p:cTn>
                              </p:par>
                            </p:childTnLst>
                          </p:cTn>
                        </p:par>
                      </p:childTnLst>
                    </p:cTn>
                  </p:par>
                  <p:par>
                    <p:cTn id="78" fill="hold">
                      <p:stCondLst>
                        <p:cond delay="indefinite"/>
                      </p:stCondLst>
                      <p:childTnLst>
                        <p:par>
                          <p:cTn id="79" fill="hold">
                            <p:stCondLst>
                              <p:cond delay="0"/>
                            </p:stCondLst>
                            <p:childTnLst>
                              <p:par>
                                <p:cTn id="80" presetID="1" presetClass="entr" presetSubtype="0" fill="hold" grpId="0" nodeType="clickEffect">
                                  <p:stCondLst>
                                    <p:cond delay="0"/>
                                  </p:stCondLst>
                                  <p:childTnLst>
                                    <p:set>
                                      <p:cBhvr>
                                        <p:cTn id="81" dur="1" fill="hold">
                                          <p:stCondLst>
                                            <p:cond delay="0"/>
                                          </p:stCondLst>
                                        </p:cTn>
                                        <p:tgtEl>
                                          <p:spTgt spid="36"/>
                                        </p:tgtEl>
                                        <p:attrNameLst>
                                          <p:attrName>style.visibility</p:attrName>
                                        </p:attrNameLst>
                                      </p:cBhvr>
                                      <p:to>
                                        <p:strVal val="visible"/>
                                      </p:to>
                                    </p:set>
                                  </p:childTnLst>
                                </p:cTn>
                              </p:par>
                            </p:childTnLst>
                          </p:cTn>
                        </p:par>
                      </p:childTnLst>
                    </p:cTn>
                  </p:par>
                  <p:par>
                    <p:cTn id="82" fill="hold">
                      <p:stCondLst>
                        <p:cond delay="indefinite"/>
                      </p:stCondLst>
                      <p:childTnLst>
                        <p:par>
                          <p:cTn id="83" fill="hold">
                            <p:stCondLst>
                              <p:cond delay="0"/>
                            </p:stCondLst>
                            <p:childTnLst>
                              <p:par>
                                <p:cTn id="84" presetID="1" presetClass="entr" presetSubtype="0" fill="hold" grpId="0" nodeType="clickEffect">
                                  <p:stCondLst>
                                    <p:cond delay="0"/>
                                  </p:stCondLst>
                                  <p:childTnLst>
                                    <p:set>
                                      <p:cBhvr>
                                        <p:cTn id="85" dur="1" fill="hold">
                                          <p:stCondLst>
                                            <p:cond delay="0"/>
                                          </p:stCondLst>
                                        </p:cTn>
                                        <p:tgtEl>
                                          <p:spTgt spid="43"/>
                                        </p:tgtEl>
                                        <p:attrNameLst>
                                          <p:attrName>style.visibility</p:attrName>
                                        </p:attrNameLst>
                                      </p:cBhvr>
                                      <p:to>
                                        <p:strVal val="visible"/>
                                      </p:to>
                                    </p:set>
                                  </p:childTnLst>
                                </p:cTn>
                              </p:par>
                            </p:childTnLst>
                          </p:cTn>
                        </p:par>
                      </p:childTnLst>
                    </p:cTn>
                  </p:par>
                  <p:par>
                    <p:cTn id="86" fill="hold">
                      <p:stCondLst>
                        <p:cond delay="indefinite"/>
                      </p:stCondLst>
                      <p:childTnLst>
                        <p:par>
                          <p:cTn id="87" fill="hold">
                            <p:stCondLst>
                              <p:cond delay="0"/>
                            </p:stCondLst>
                            <p:childTnLst>
                              <p:par>
                                <p:cTn id="88" presetID="1" presetClass="entr" presetSubtype="0" fill="hold" grpId="0" nodeType="clickEffect">
                                  <p:stCondLst>
                                    <p:cond delay="0"/>
                                  </p:stCondLst>
                                  <p:childTnLst>
                                    <p:set>
                                      <p:cBhvr>
                                        <p:cTn id="89" dur="1" fill="hold">
                                          <p:stCondLst>
                                            <p:cond delay="0"/>
                                          </p:stCondLst>
                                        </p:cTn>
                                        <p:tgtEl>
                                          <p:spTgt spid="38"/>
                                        </p:tgtEl>
                                        <p:attrNameLst>
                                          <p:attrName>style.visibility</p:attrName>
                                        </p:attrNameLst>
                                      </p:cBhvr>
                                      <p:to>
                                        <p:strVal val="visible"/>
                                      </p:to>
                                    </p:set>
                                  </p:childTnLst>
                                </p:cTn>
                              </p:par>
                            </p:childTnLst>
                          </p:cTn>
                        </p:par>
                      </p:childTnLst>
                    </p:cTn>
                  </p:par>
                  <p:par>
                    <p:cTn id="90" fill="hold">
                      <p:stCondLst>
                        <p:cond delay="indefinite"/>
                      </p:stCondLst>
                      <p:childTnLst>
                        <p:par>
                          <p:cTn id="91" fill="hold">
                            <p:stCondLst>
                              <p:cond delay="0"/>
                            </p:stCondLst>
                            <p:childTnLst>
                              <p:par>
                                <p:cTn id="92" presetID="1" presetClass="entr" presetSubtype="0" fill="hold" grpId="0" nodeType="clickEffect">
                                  <p:stCondLst>
                                    <p:cond delay="0"/>
                                  </p:stCondLst>
                                  <p:childTnLst>
                                    <p:set>
                                      <p:cBhvr>
                                        <p:cTn id="93" dur="1" fill="hold">
                                          <p:stCondLst>
                                            <p:cond delay="0"/>
                                          </p:stCondLst>
                                        </p:cTn>
                                        <p:tgtEl>
                                          <p:spTgt spid="39"/>
                                        </p:tgtEl>
                                        <p:attrNameLst>
                                          <p:attrName>style.visibility</p:attrName>
                                        </p:attrNameLst>
                                      </p:cBhvr>
                                      <p:to>
                                        <p:strVal val="visible"/>
                                      </p:to>
                                    </p:set>
                                  </p:childTnLst>
                                </p:cTn>
                              </p:par>
                            </p:childTnLst>
                          </p:cTn>
                        </p:par>
                      </p:childTnLst>
                    </p:cTn>
                  </p:par>
                  <p:par>
                    <p:cTn id="94" fill="hold">
                      <p:stCondLst>
                        <p:cond delay="indefinite"/>
                      </p:stCondLst>
                      <p:childTnLst>
                        <p:par>
                          <p:cTn id="95" fill="hold">
                            <p:stCondLst>
                              <p:cond delay="0"/>
                            </p:stCondLst>
                            <p:childTnLst>
                              <p:par>
                                <p:cTn id="96" presetID="1" presetClass="entr" presetSubtype="0" fill="hold" grpId="0" nodeType="clickEffect">
                                  <p:stCondLst>
                                    <p:cond delay="0"/>
                                  </p:stCondLst>
                                  <p:childTnLst>
                                    <p:set>
                                      <p:cBhvr>
                                        <p:cTn id="97" dur="1" fill="hold">
                                          <p:stCondLst>
                                            <p:cond delay="0"/>
                                          </p:stCondLst>
                                        </p:cTn>
                                        <p:tgtEl>
                                          <p:spTgt spid="37"/>
                                        </p:tgtEl>
                                        <p:attrNameLst>
                                          <p:attrName>style.visibility</p:attrName>
                                        </p:attrNameLst>
                                      </p:cBhvr>
                                      <p:to>
                                        <p:strVal val="visible"/>
                                      </p:to>
                                    </p:set>
                                  </p:childTnLst>
                                </p:cTn>
                              </p:par>
                            </p:childTnLst>
                          </p:cTn>
                        </p:par>
                      </p:childTnLst>
                    </p:cTn>
                  </p:par>
                  <p:par>
                    <p:cTn id="98" fill="hold">
                      <p:stCondLst>
                        <p:cond delay="indefinite"/>
                      </p:stCondLst>
                      <p:childTnLst>
                        <p:par>
                          <p:cTn id="99" fill="hold">
                            <p:stCondLst>
                              <p:cond delay="0"/>
                            </p:stCondLst>
                            <p:childTnLst>
                              <p:par>
                                <p:cTn id="100" presetID="1" presetClass="entr" presetSubtype="0" fill="hold" grpId="0" nodeType="clickEffect">
                                  <p:stCondLst>
                                    <p:cond delay="0"/>
                                  </p:stCondLst>
                                  <p:childTnLst>
                                    <p:set>
                                      <p:cBhvr>
                                        <p:cTn id="101" dur="1" fill="hold">
                                          <p:stCondLst>
                                            <p:cond delay="0"/>
                                          </p:stCondLst>
                                        </p:cTn>
                                        <p:tgtEl>
                                          <p:spTgt spid="41"/>
                                        </p:tgtEl>
                                        <p:attrNameLst>
                                          <p:attrName>style.visibility</p:attrName>
                                        </p:attrNameLst>
                                      </p:cBhvr>
                                      <p:to>
                                        <p:strVal val="visible"/>
                                      </p:to>
                                    </p:set>
                                  </p:childTnLst>
                                </p:cTn>
                              </p:par>
                            </p:childTnLst>
                          </p:cTn>
                        </p:par>
                      </p:childTnLst>
                    </p:cTn>
                  </p:par>
                  <p:par>
                    <p:cTn id="102" fill="hold">
                      <p:stCondLst>
                        <p:cond delay="indefinite"/>
                      </p:stCondLst>
                      <p:childTnLst>
                        <p:par>
                          <p:cTn id="103" fill="hold">
                            <p:stCondLst>
                              <p:cond delay="0"/>
                            </p:stCondLst>
                            <p:childTnLst>
                              <p:par>
                                <p:cTn id="104" presetID="1" presetClass="entr" presetSubtype="0" fill="hold" grpId="0" nodeType="clickEffect">
                                  <p:stCondLst>
                                    <p:cond delay="0"/>
                                  </p:stCondLst>
                                  <p:childTnLst>
                                    <p:set>
                                      <p:cBhvr>
                                        <p:cTn id="105" dur="1" fill="hold">
                                          <p:stCondLst>
                                            <p:cond delay="0"/>
                                          </p:stCondLst>
                                        </p:cTn>
                                        <p:tgtEl>
                                          <p:spTgt spid="44"/>
                                        </p:tgtEl>
                                        <p:attrNameLst>
                                          <p:attrName>style.visibility</p:attrName>
                                        </p:attrNameLst>
                                      </p:cBhvr>
                                      <p:to>
                                        <p:strVal val="visible"/>
                                      </p:to>
                                    </p:set>
                                  </p:childTnLst>
                                </p:cTn>
                              </p:par>
                            </p:childTnLst>
                          </p:cTn>
                        </p:par>
                      </p:childTnLst>
                    </p:cTn>
                  </p:par>
                  <p:par>
                    <p:cTn id="106" fill="hold">
                      <p:stCondLst>
                        <p:cond delay="indefinite"/>
                      </p:stCondLst>
                      <p:childTnLst>
                        <p:par>
                          <p:cTn id="107" fill="hold">
                            <p:stCondLst>
                              <p:cond delay="0"/>
                            </p:stCondLst>
                            <p:childTnLst>
                              <p:par>
                                <p:cTn id="108" presetID="31" presetClass="entr" presetSubtype="0" fill="hold" nodeType="clickEffect">
                                  <p:stCondLst>
                                    <p:cond delay="0"/>
                                  </p:stCondLst>
                                  <p:childTnLst>
                                    <p:set>
                                      <p:cBhvr>
                                        <p:cTn id="109" dur="1" fill="hold">
                                          <p:stCondLst>
                                            <p:cond delay="0"/>
                                          </p:stCondLst>
                                        </p:cTn>
                                        <p:tgtEl>
                                          <p:spTgt spid="26"/>
                                        </p:tgtEl>
                                        <p:attrNameLst>
                                          <p:attrName>style.visibility</p:attrName>
                                        </p:attrNameLst>
                                      </p:cBhvr>
                                      <p:to>
                                        <p:strVal val="visible"/>
                                      </p:to>
                                    </p:set>
                                    <p:anim calcmode="lin" valueType="num">
                                      <p:cBhvr>
                                        <p:cTn id="110" dur="1000" fill="hold"/>
                                        <p:tgtEl>
                                          <p:spTgt spid="26"/>
                                        </p:tgtEl>
                                        <p:attrNameLst>
                                          <p:attrName>ppt_w</p:attrName>
                                        </p:attrNameLst>
                                      </p:cBhvr>
                                      <p:tavLst>
                                        <p:tav tm="0">
                                          <p:val>
                                            <p:fltVal val="0"/>
                                          </p:val>
                                        </p:tav>
                                        <p:tav tm="100000">
                                          <p:val>
                                            <p:strVal val="#ppt_w"/>
                                          </p:val>
                                        </p:tav>
                                      </p:tavLst>
                                    </p:anim>
                                    <p:anim calcmode="lin" valueType="num">
                                      <p:cBhvr>
                                        <p:cTn id="111" dur="1000" fill="hold"/>
                                        <p:tgtEl>
                                          <p:spTgt spid="26"/>
                                        </p:tgtEl>
                                        <p:attrNameLst>
                                          <p:attrName>ppt_h</p:attrName>
                                        </p:attrNameLst>
                                      </p:cBhvr>
                                      <p:tavLst>
                                        <p:tav tm="0">
                                          <p:val>
                                            <p:fltVal val="0"/>
                                          </p:val>
                                        </p:tav>
                                        <p:tav tm="100000">
                                          <p:val>
                                            <p:strVal val="#ppt_h"/>
                                          </p:val>
                                        </p:tav>
                                      </p:tavLst>
                                    </p:anim>
                                    <p:anim calcmode="lin" valueType="num">
                                      <p:cBhvr>
                                        <p:cTn id="112" dur="1000" fill="hold"/>
                                        <p:tgtEl>
                                          <p:spTgt spid="26"/>
                                        </p:tgtEl>
                                        <p:attrNameLst>
                                          <p:attrName>style.rotation</p:attrName>
                                        </p:attrNameLst>
                                      </p:cBhvr>
                                      <p:tavLst>
                                        <p:tav tm="0">
                                          <p:val>
                                            <p:fltVal val="90"/>
                                          </p:val>
                                        </p:tav>
                                        <p:tav tm="100000">
                                          <p:val>
                                            <p:fltVal val="0"/>
                                          </p:val>
                                        </p:tav>
                                      </p:tavLst>
                                    </p:anim>
                                    <p:animEffect transition="in" filter="fade">
                                      <p:cBhvr>
                                        <p:cTn id="113" dur="1000"/>
                                        <p:tgtEl>
                                          <p:spTgt spid="26"/>
                                        </p:tgtEl>
                                      </p:cBhvr>
                                    </p:animEffect>
                                  </p:childTnLst>
                                </p:cTn>
                              </p:par>
                              <p:par>
                                <p:cTn id="114" presetID="31" presetClass="entr" presetSubtype="0" fill="hold" grpId="0" nodeType="withEffect">
                                  <p:stCondLst>
                                    <p:cond delay="0"/>
                                  </p:stCondLst>
                                  <p:childTnLst>
                                    <p:set>
                                      <p:cBhvr>
                                        <p:cTn id="115" dur="1" fill="hold">
                                          <p:stCondLst>
                                            <p:cond delay="0"/>
                                          </p:stCondLst>
                                        </p:cTn>
                                        <p:tgtEl>
                                          <p:spTgt spid="27"/>
                                        </p:tgtEl>
                                        <p:attrNameLst>
                                          <p:attrName>style.visibility</p:attrName>
                                        </p:attrNameLst>
                                      </p:cBhvr>
                                      <p:to>
                                        <p:strVal val="visible"/>
                                      </p:to>
                                    </p:set>
                                    <p:anim calcmode="lin" valueType="num">
                                      <p:cBhvr>
                                        <p:cTn id="116" dur="1000" fill="hold"/>
                                        <p:tgtEl>
                                          <p:spTgt spid="27"/>
                                        </p:tgtEl>
                                        <p:attrNameLst>
                                          <p:attrName>ppt_w</p:attrName>
                                        </p:attrNameLst>
                                      </p:cBhvr>
                                      <p:tavLst>
                                        <p:tav tm="0">
                                          <p:val>
                                            <p:fltVal val="0"/>
                                          </p:val>
                                        </p:tav>
                                        <p:tav tm="100000">
                                          <p:val>
                                            <p:strVal val="#ppt_w"/>
                                          </p:val>
                                        </p:tav>
                                      </p:tavLst>
                                    </p:anim>
                                    <p:anim calcmode="lin" valueType="num">
                                      <p:cBhvr>
                                        <p:cTn id="117" dur="1000" fill="hold"/>
                                        <p:tgtEl>
                                          <p:spTgt spid="27"/>
                                        </p:tgtEl>
                                        <p:attrNameLst>
                                          <p:attrName>ppt_h</p:attrName>
                                        </p:attrNameLst>
                                      </p:cBhvr>
                                      <p:tavLst>
                                        <p:tav tm="0">
                                          <p:val>
                                            <p:fltVal val="0"/>
                                          </p:val>
                                        </p:tav>
                                        <p:tav tm="100000">
                                          <p:val>
                                            <p:strVal val="#ppt_h"/>
                                          </p:val>
                                        </p:tav>
                                      </p:tavLst>
                                    </p:anim>
                                    <p:anim calcmode="lin" valueType="num">
                                      <p:cBhvr>
                                        <p:cTn id="118" dur="1000" fill="hold"/>
                                        <p:tgtEl>
                                          <p:spTgt spid="27"/>
                                        </p:tgtEl>
                                        <p:attrNameLst>
                                          <p:attrName>style.rotation</p:attrName>
                                        </p:attrNameLst>
                                      </p:cBhvr>
                                      <p:tavLst>
                                        <p:tav tm="0">
                                          <p:val>
                                            <p:fltVal val="90"/>
                                          </p:val>
                                        </p:tav>
                                        <p:tav tm="100000">
                                          <p:val>
                                            <p:fltVal val="0"/>
                                          </p:val>
                                        </p:tav>
                                      </p:tavLst>
                                    </p:anim>
                                    <p:animEffect transition="in" filter="fade">
                                      <p:cBhvr>
                                        <p:cTn id="119" dur="1000"/>
                                        <p:tgtEl>
                                          <p:spTgt spid="27"/>
                                        </p:tgtEl>
                                      </p:cBhvr>
                                    </p:animEffect>
                                  </p:childTnLst>
                                </p:cTn>
                              </p:par>
                            </p:childTnLst>
                          </p:cTn>
                        </p:par>
                      </p:childTnLst>
                    </p:cTn>
                  </p:par>
                  <p:par>
                    <p:cTn id="120" fill="hold">
                      <p:stCondLst>
                        <p:cond delay="indefinite"/>
                      </p:stCondLst>
                      <p:childTnLst>
                        <p:par>
                          <p:cTn id="121" fill="hold">
                            <p:stCondLst>
                              <p:cond delay="0"/>
                            </p:stCondLst>
                            <p:childTnLst>
                              <p:par>
                                <p:cTn id="122" presetID="21" presetClass="entr" presetSubtype="1" fill="hold" nodeType="clickEffect">
                                  <p:stCondLst>
                                    <p:cond delay="0"/>
                                  </p:stCondLst>
                                  <p:childTnLst>
                                    <p:set>
                                      <p:cBhvr>
                                        <p:cTn id="123" dur="1" fill="hold">
                                          <p:stCondLst>
                                            <p:cond delay="0"/>
                                          </p:stCondLst>
                                        </p:cTn>
                                        <p:tgtEl>
                                          <p:spTgt spid="4"/>
                                        </p:tgtEl>
                                        <p:attrNameLst>
                                          <p:attrName>style.visibility</p:attrName>
                                        </p:attrNameLst>
                                      </p:cBhvr>
                                      <p:to>
                                        <p:strVal val="visible"/>
                                      </p:to>
                                    </p:set>
                                    <p:animEffect transition="in" filter="wheel(1)">
                                      <p:cBhvr>
                                        <p:cTn id="124" dur="2000"/>
                                        <p:tgtEl>
                                          <p:spTgt spid="4"/>
                                        </p:tgtEl>
                                      </p:cBhvr>
                                    </p:animEffect>
                                  </p:childTnLst>
                                </p:cTn>
                              </p:par>
                            </p:childTnLst>
                          </p:cTn>
                        </p:par>
                      </p:childTnLst>
                    </p:cTn>
                  </p:par>
                  <p:par>
                    <p:cTn id="125" fill="hold">
                      <p:stCondLst>
                        <p:cond delay="indefinite"/>
                      </p:stCondLst>
                      <p:childTnLst>
                        <p:par>
                          <p:cTn id="126" fill="hold">
                            <p:stCondLst>
                              <p:cond delay="0"/>
                            </p:stCondLst>
                            <p:childTnLst>
                              <p:par>
                                <p:cTn id="127" presetID="22" presetClass="entr" presetSubtype="1" fill="hold" grpId="0" nodeType="clickEffect">
                                  <p:stCondLst>
                                    <p:cond delay="0"/>
                                  </p:stCondLst>
                                  <p:childTnLst>
                                    <p:set>
                                      <p:cBhvr>
                                        <p:cTn id="128" dur="1" fill="hold">
                                          <p:stCondLst>
                                            <p:cond delay="0"/>
                                          </p:stCondLst>
                                        </p:cTn>
                                        <p:tgtEl>
                                          <p:spTgt spid="34"/>
                                        </p:tgtEl>
                                        <p:attrNameLst>
                                          <p:attrName>style.visibility</p:attrName>
                                        </p:attrNameLst>
                                      </p:cBhvr>
                                      <p:to>
                                        <p:strVal val="visible"/>
                                      </p:to>
                                    </p:set>
                                    <p:animEffect transition="in" filter="wipe(up)">
                                      <p:cBhvr>
                                        <p:cTn id="129" dur="500"/>
                                        <p:tgtEl>
                                          <p:spTgt spid="34"/>
                                        </p:tgtEl>
                                      </p:cBhvr>
                                    </p:animEffect>
                                  </p:childTnLst>
                                </p:cTn>
                              </p:par>
                            </p:childTnLst>
                          </p:cTn>
                        </p:par>
                      </p:childTnLst>
                    </p:cTn>
                  </p:par>
                  <p:par>
                    <p:cTn id="130" fill="hold">
                      <p:stCondLst>
                        <p:cond delay="indefinite"/>
                      </p:stCondLst>
                      <p:childTnLst>
                        <p:par>
                          <p:cTn id="131" fill="hold">
                            <p:stCondLst>
                              <p:cond delay="0"/>
                            </p:stCondLst>
                            <p:childTnLst>
                              <p:par>
                                <p:cTn id="132" presetID="22" presetClass="entr" presetSubtype="4" fill="hold" grpId="0" nodeType="clickEffect">
                                  <p:stCondLst>
                                    <p:cond delay="0"/>
                                  </p:stCondLst>
                                  <p:childTnLst>
                                    <p:set>
                                      <p:cBhvr>
                                        <p:cTn id="133" dur="1" fill="hold">
                                          <p:stCondLst>
                                            <p:cond delay="0"/>
                                          </p:stCondLst>
                                        </p:cTn>
                                        <p:tgtEl>
                                          <p:spTgt spid="35"/>
                                        </p:tgtEl>
                                        <p:attrNameLst>
                                          <p:attrName>style.visibility</p:attrName>
                                        </p:attrNameLst>
                                      </p:cBhvr>
                                      <p:to>
                                        <p:strVal val="visible"/>
                                      </p:to>
                                    </p:set>
                                    <p:animEffect transition="in" filter="wipe(down)">
                                      <p:cBhvr>
                                        <p:cTn id="134" dur="500"/>
                                        <p:tgtEl>
                                          <p:spTgt spid="35"/>
                                        </p:tgtEl>
                                      </p:cBhvr>
                                    </p:animEffect>
                                  </p:childTnLst>
                                </p:cTn>
                              </p:par>
                            </p:childTnLst>
                          </p:cTn>
                        </p:par>
                      </p:childTnLst>
                    </p:cTn>
                  </p:par>
                  <p:par>
                    <p:cTn id="135" fill="hold">
                      <p:stCondLst>
                        <p:cond delay="indefinite"/>
                      </p:stCondLst>
                      <p:childTnLst>
                        <p:par>
                          <p:cTn id="136" fill="hold">
                            <p:stCondLst>
                              <p:cond delay="0"/>
                            </p:stCondLst>
                            <p:childTnLst>
                              <p:par>
                                <p:cTn id="137" presetID="22" presetClass="entr" presetSubtype="2" fill="hold" grpId="0" nodeType="clickEffect">
                                  <p:stCondLst>
                                    <p:cond delay="0"/>
                                  </p:stCondLst>
                                  <p:childTnLst>
                                    <p:set>
                                      <p:cBhvr>
                                        <p:cTn id="138" dur="1" fill="hold">
                                          <p:stCondLst>
                                            <p:cond delay="0"/>
                                          </p:stCondLst>
                                        </p:cTn>
                                        <p:tgtEl>
                                          <p:spTgt spid="8"/>
                                        </p:tgtEl>
                                        <p:attrNameLst>
                                          <p:attrName>style.visibility</p:attrName>
                                        </p:attrNameLst>
                                      </p:cBhvr>
                                      <p:to>
                                        <p:strVal val="visible"/>
                                      </p:to>
                                    </p:set>
                                    <p:animEffect transition="in" filter="wipe(right)">
                                      <p:cBhvr>
                                        <p:cTn id="139" dur="500"/>
                                        <p:tgtEl>
                                          <p:spTgt spid="8"/>
                                        </p:tgtEl>
                                      </p:cBhvr>
                                    </p:animEffect>
                                  </p:childTnLst>
                                </p:cTn>
                              </p:par>
                            </p:childTnLst>
                          </p:cTn>
                        </p:par>
                      </p:childTnLst>
                    </p:cTn>
                  </p:par>
                  <p:par>
                    <p:cTn id="140" fill="hold">
                      <p:stCondLst>
                        <p:cond delay="indefinite"/>
                      </p:stCondLst>
                      <p:childTnLst>
                        <p:par>
                          <p:cTn id="141" fill="hold">
                            <p:stCondLst>
                              <p:cond delay="0"/>
                            </p:stCondLst>
                            <p:childTnLst>
                              <p:par>
                                <p:cTn id="142" presetID="1" presetClass="entr" presetSubtype="0" fill="hold" grpId="0" nodeType="clickEffect">
                                  <p:stCondLst>
                                    <p:cond delay="0"/>
                                  </p:stCondLst>
                                  <p:childTnLst>
                                    <p:set>
                                      <p:cBhvr>
                                        <p:cTn id="143" dur="1" fill="hold">
                                          <p:stCondLst>
                                            <p:cond delay="0"/>
                                          </p:stCondLst>
                                        </p:cTn>
                                        <p:tgtEl>
                                          <p:spTgt spid="45"/>
                                        </p:tgtEl>
                                        <p:attrNameLst>
                                          <p:attrName>style.visibility</p:attrName>
                                        </p:attrNameLst>
                                      </p:cBhvr>
                                      <p:to>
                                        <p:strVal val="visible"/>
                                      </p:to>
                                    </p:set>
                                  </p:childTnLst>
                                </p:cTn>
                              </p:par>
                              <p:par>
                                <p:cTn id="144" presetID="1" presetClass="entr" presetSubtype="0" fill="hold" grpId="0" nodeType="withEffect">
                                  <p:stCondLst>
                                    <p:cond delay="0"/>
                                  </p:stCondLst>
                                  <p:childTnLst>
                                    <p:set>
                                      <p:cBhvr>
                                        <p:cTn id="145" dur="1" fill="hold">
                                          <p:stCondLst>
                                            <p:cond delay="0"/>
                                          </p:stCondLst>
                                        </p:cTn>
                                        <p:tgtEl>
                                          <p:spTgt spid="46"/>
                                        </p:tgtEl>
                                        <p:attrNameLst>
                                          <p:attrName>style.visibility</p:attrName>
                                        </p:attrNameLst>
                                      </p:cBhvr>
                                      <p:to>
                                        <p:strVal val="visible"/>
                                      </p:to>
                                    </p:set>
                                  </p:childTnLst>
                                </p:cTn>
                              </p:par>
                            </p:childTnLst>
                          </p:cTn>
                        </p:par>
                      </p:childTnLst>
                    </p:cTn>
                  </p:par>
                  <p:par>
                    <p:cTn id="146" fill="hold">
                      <p:stCondLst>
                        <p:cond delay="indefinite"/>
                      </p:stCondLst>
                      <p:childTnLst>
                        <p:par>
                          <p:cTn id="147" fill="hold">
                            <p:stCondLst>
                              <p:cond delay="0"/>
                            </p:stCondLst>
                            <p:childTnLst>
                              <p:par>
                                <p:cTn id="148" presetID="1" presetClass="entr" presetSubtype="0" fill="hold" grpId="0" nodeType="clickEffect">
                                  <p:stCondLst>
                                    <p:cond delay="0"/>
                                  </p:stCondLst>
                                  <p:childTnLst>
                                    <p:set>
                                      <p:cBhvr>
                                        <p:cTn id="149" dur="1" fill="hold">
                                          <p:stCondLst>
                                            <p:cond delay="0"/>
                                          </p:stCondLst>
                                        </p:cTn>
                                        <p:tgtEl>
                                          <p:spTgt spid="20"/>
                                        </p:tgtEl>
                                        <p:attrNameLst>
                                          <p:attrName>style.visibility</p:attrName>
                                        </p:attrNameLst>
                                      </p:cBhvr>
                                      <p:to>
                                        <p:strVal val="visible"/>
                                      </p:to>
                                    </p:set>
                                  </p:childTnLst>
                                </p:cTn>
                              </p:par>
                            </p:childTnLst>
                          </p:cTn>
                        </p:par>
                      </p:childTnLst>
                    </p:cTn>
                  </p:par>
                  <p:par>
                    <p:cTn id="150" fill="hold">
                      <p:stCondLst>
                        <p:cond delay="indefinite"/>
                      </p:stCondLst>
                      <p:childTnLst>
                        <p:par>
                          <p:cTn id="151" fill="hold">
                            <p:stCondLst>
                              <p:cond delay="0"/>
                            </p:stCondLst>
                            <p:childTnLst>
                              <p:par>
                                <p:cTn id="152" presetID="1" presetClass="entr" presetSubtype="0" fill="hold" grpId="0" nodeType="clickEffect">
                                  <p:stCondLst>
                                    <p:cond delay="0"/>
                                  </p:stCondLst>
                                  <p:childTnLst>
                                    <p:set>
                                      <p:cBhvr>
                                        <p:cTn id="153" dur="1" fill="hold">
                                          <p:stCondLst>
                                            <p:cond delay="0"/>
                                          </p:stCondLst>
                                        </p:cTn>
                                        <p:tgtEl>
                                          <p:spTgt spid="23"/>
                                        </p:tgtEl>
                                        <p:attrNameLst>
                                          <p:attrName>style.visibility</p:attrName>
                                        </p:attrNameLst>
                                      </p:cBhvr>
                                      <p:to>
                                        <p:strVal val="visible"/>
                                      </p:to>
                                    </p:set>
                                  </p:childTnLst>
                                </p:cTn>
                              </p:par>
                            </p:childTnLst>
                          </p:cTn>
                        </p:par>
                      </p:childTnLst>
                    </p:cTn>
                  </p:par>
                  <p:par>
                    <p:cTn id="154" fill="hold">
                      <p:stCondLst>
                        <p:cond delay="indefinite"/>
                      </p:stCondLst>
                      <p:childTnLst>
                        <p:par>
                          <p:cTn id="155" fill="hold">
                            <p:stCondLst>
                              <p:cond delay="0"/>
                            </p:stCondLst>
                            <p:childTnLst>
                              <p:par>
                                <p:cTn id="156" presetID="1" presetClass="entr" presetSubtype="0" fill="hold" grpId="0" nodeType="clickEffect">
                                  <p:stCondLst>
                                    <p:cond delay="0"/>
                                  </p:stCondLst>
                                  <p:childTnLst>
                                    <p:set>
                                      <p:cBhvr>
                                        <p:cTn id="157" dur="1" fill="hold">
                                          <p:stCondLst>
                                            <p:cond delay="0"/>
                                          </p:stCondLst>
                                        </p:cTn>
                                        <p:tgtEl>
                                          <p:spTgt spid="19"/>
                                        </p:tgtEl>
                                        <p:attrNameLst>
                                          <p:attrName>style.visibility</p:attrName>
                                        </p:attrNameLst>
                                      </p:cBhvr>
                                      <p:to>
                                        <p:strVal val="visible"/>
                                      </p:to>
                                    </p:set>
                                  </p:childTnLst>
                                </p:cTn>
                              </p:par>
                              <p:par>
                                <p:cTn id="158" presetID="1" presetClass="entr" presetSubtype="0" fill="hold" grpId="0" nodeType="withEffect">
                                  <p:stCondLst>
                                    <p:cond delay="0"/>
                                  </p:stCondLst>
                                  <p:childTnLst>
                                    <p:set>
                                      <p:cBhvr>
                                        <p:cTn id="159" dur="1" fill="hold">
                                          <p:stCondLst>
                                            <p:cond delay="0"/>
                                          </p:stCondLst>
                                        </p:cTn>
                                        <p:tgtEl>
                                          <p:spTgt spid="7"/>
                                        </p:tgtEl>
                                        <p:attrNameLst>
                                          <p:attrName>style.visibility</p:attrName>
                                        </p:attrNameLst>
                                      </p:cBhvr>
                                      <p:to>
                                        <p:strVal val="visible"/>
                                      </p:to>
                                    </p:set>
                                  </p:childTnLst>
                                </p:cTn>
                              </p:par>
                              <p:par>
                                <p:cTn id="160" presetID="1" presetClass="entr" presetSubtype="0" fill="hold" grpId="0" nodeType="withEffect">
                                  <p:stCondLst>
                                    <p:cond delay="0"/>
                                  </p:stCondLst>
                                  <p:childTnLst>
                                    <p:set>
                                      <p:cBhvr>
                                        <p:cTn id="161" dur="1" fill="hold">
                                          <p:stCondLst>
                                            <p:cond delay="0"/>
                                          </p:stCondLst>
                                        </p:cTn>
                                        <p:tgtEl>
                                          <p:spTgt spid="21"/>
                                        </p:tgtEl>
                                        <p:attrNameLst>
                                          <p:attrName>style.visibility</p:attrName>
                                        </p:attrNameLst>
                                      </p:cBhvr>
                                      <p:to>
                                        <p:strVal val="visible"/>
                                      </p:to>
                                    </p:set>
                                  </p:childTnLst>
                                </p:cTn>
                              </p:par>
                              <p:par>
                                <p:cTn id="162" presetID="1" presetClass="entr" presetSubtype="0" fill="hold" grpId="0" nodeType="withEffect">
                                  <p:stCondLst>
                                    <p:cond delay="0"/>
                                  </p:stCondLst>
                                  <p:childTnLst>
                                    <p:set>
                                      <p:cBhvr>
                                        <p:cTn id="163" dur="1" fill="hold">
                                          <p:stCondLst>
                                            <p:cond delay="0"/>
                                          </p:stCondLst>
                                        </p:cTn>
                                        <p:tgtEl>
                                          <p:spTgt spid="22"/>
                                        </p:tgtEl>
                                        <p:attrNameLst>
                                          <p:attrName>style.visibility</p:attrName>
                                        </p:attrNameLst>
                                      </p:cBhvr>
                                      <p:to>
                                        <p:strVal val="visible"/>
                                      </p:to>
                                    </p:set>
                                  </p:childTnLst>
                                </p:cTn>
                              </p:par>
                              <p:par>
                                <p:cTn id="164" presetID="1" presetClass="entr" presetSubtype="0" fill="hold" grpId="0" nodeType="withEffect">
                                  <p:stCondLst>
                                    <p:cond delay="0"/>
                                  </p:stCondLst>
                                  <p:childTnLst>
                                    <p:set>
                                      <p:cBhvr>
                                        <p:cTn id="165" dur="1" fill="hold">
                                          <p:stCondLst>
                                            <p:cond delay="0"/>
                                          </p:stCondLst>
                                        </p:cTn>
                                        <p:tgtEl>
                                          <p:spTgt spid="24"/>
                                        </p:tgtEl>
                                        <p:attrNameLst>
                                          <p:attrName>style.visibility</p:attrName>
                                        </p:attrNameLst>
                                      </p:cBhvr>
                                      <p:to>
                                        <p:strVal val="visible"/>
                                      </p:to>
                                    </p:set>
                                  </p:childTnLst>
                                </p:cTn>
                              </p:par>
                            </p:childTnLst>
                          </p:cTn>
                        </p:par>
                      </p:childTnLst>
                    </p:cTn>
                  </p:par>
                  <p:par>
                    <p:cTn id="166" fill="hold">
                      <p:stCondLst>
                        <p:cond delay="indefinite"/>
                      </p:stCondLst>
                      <p:childTnLst>
                        <p:par>
                          <p:cTn id="167" fill="hold">
                            <p:stCondLst>
                              <p:cond delay="0"/>
                            </p:stCondLst>
                            <p:childTnLst>
                              <p:par>
                                <p:cTn id="168" presetID="1" presetClass="entr" presetSubtype="0" fill="hold" grpId="0" nodeType="clickEffect">
                                  <p:stCondLst>
                                    <p:cond delay="0"/>
                                  </p:stCondLst>
                                  <p:childTnLst>
                                    <p:set>
                                      <p:cBhvr>
                                        <p:cTn id="169" dur="1" fill="hold">
                                          <p:stCondLst>
                                            <p:cond delay="0"/>
                                          </p:stCondLst>
                                        </p:cTn>
                                        <p:tgtEl>
                                          <p:spTgt spid="25"/>
                                        </p:tgtEl>
                                        <p:attrNameLst>
                                          <p:attrName>style.visibility</p:attrName>
                                        </p:attrNameLst>
                                      </p:cBhvr>
                                      <p:to>
                                        <p:strVal val="visible"/>
                                      </p:to>
                                    </p:set>
                                  </p:childTnLst>
                                </p:cTn>
                              </p:par>
                            </p:childTnLst>
                          </p:cTn>
                        </p:par>
                      </p:childTnLst>
                    </p:cTn>
                  </p:par>
                  <p:par>
                    <p:cTn id="170" fill="hold">
                      <p:stCondLst>
                        <p:cond delay="indefinite"/>
                      </p:stCondLst>
                      <p:childTnLst>
                        <p:par>
                          <p:cTn id="171" fill="hold">
                            <p:stCondLst>
                              <p:cond delay="0"/>
                            </p:stCondLst>
                            <p:childTnLst>
                              <p:par>
                                <p:cTn id="172" presetID="1" presetClass="entr" presetSubtype="0" fill="hold" grpId="0" nodeType="clickEffect">
                                  <p:stCondLst>
                                    <p:cond delay="0"/>
                                  </p:stCondLst>
                                  <p:childTnLst>
                                    <p:set>
                                      <p:cBhvr>
                                        <p:cTn id="173" dur="1" fill="hold">
                                          <p:stCondLst>
                                            <p:cond delay="0"/>
                                          </p:stCondLst>
                                        </p:cTn>
                                        <p:tgtEl>
                                          <p:spTgt spid="28"/>
                                        </p:tgtEl>
                                        <p:attrNameLst>
                                          <p:attrName>style.visibility</p:attrName>
                                        </p:attrNameLst>
                                      </p:cBhvr>
                                      <p:to>
                                        <p:strVal val="visible"/>
                                      </p:to>
                                    </p:set>
                                  </p:childTnLst>
                                </p:cTn>
                              </p:par>
                            </p:childTnLst>
                          </p:cTn>
                        </p:par>
                      </p:childTnLst>
                    </p:cTn>
                  </p:par>
                  <p:par>
                    <p:cTn id="174" fill="hold">
                      <p:stCondLst>
                        <p:cond delay="indefinite"/>
                      </p:stCondLst>
                      <p:childTnLst>
                        <p:par>
                          <p:cTn id="175" fill="hold">
                            <p:stCondLst>
                              <p:cond delay="0"/>
                            </p:stCondLst>
                            <p:childTnLst>
                              <p:par>
                                <p:cTn id="176" presetID="1" presetClass="entr" presetSubtype="0" fill="hold" grpId="0" nodeType="clickEffect">
                                  <p:stCondLst>
                                    <p:cond delay="0"/>
                                  </p:stCondLst>
                                  <p:childTnLst>
                                    <p:set>
                                      <p:cBhvr>
                                        <p:cTn id="177" dur="1" fill="hold">
                                          <p:stCondLst>
                                            <p:cond delay="0"/>
                                          </p:stCondLst>
                                        </p:cTn>
                                        <p:tgtEl>
                                          <p:spTgt spid="30"/>
                                        </p:tgtEl>
                                        <p:attrNameLst>
                                          <p:attrName>style.visibility</p:attrName>
                                        </p:attrNameLst>
                                      </p:cBhvr>
                                      <p:to>
                                        <p:strVal val="visible"/>
                                      </p:to>
                                    </p:set>
                                  </p:childTnLst>
                                </p:cTn>
                              </p:par>
                            </p:childTnLst>
                          </p:cTn>
                        </p:par>
                      </p:childTnLst>
                    </p:cTn>
                  </p:par>
                  <p:par>
                    <p:cTn id="178" fill="hold">
                      <p:stCondLst>
                        <p:cond delay="indefinite"/>
                      </p:stCondLst>
                      <p:childTnLst>
                        <p:par>
                          <p:cTn id="179" fill="hold">
                            <p:stCondLst>
                              <p:cond delay="0"/>
                            </p:stCondLst>
                            <p:childTnLst>
                              <p:par>
                                <p:cTn id="180" presetID="1" presetClass="entr" presetSubtype="0" fill="hold" grpId="0" nodeType="clickEffect">
                                  <p:stCondLst>
                                    <p:cond delay="0"/>
                                  </p:stCondLst>
                                  <p:childTnLst>
                                    <p:set>
                                      <p:cBhvr>
                                        <p:cTn id="181" dur="1" fill="hold">
                                          <p:stCondLst>
                                            <p:cond delay="0"/>
                                          </p:stCondLst>
                                        </p:cTn>
                                        <p:tgtEl>
                                          <p:spTgt spid="29"/>
                                        </p:tgtEl>
                                        <p:attrNameLst>
                                          <p:attrName>style.visibility</p:attrName>
                                        </p:attrNameLst>
                                      </p:cBhvr>
                                      <p:to>
                                        <p:strVal val="visible"/>
                                      </p:to>
                                    </p:set>
                                  </p:childTnLst>
                                </p:cTn>
                              </p:par>
                            </p:childTnLst>
                          </p:cTn>
                        </p:par>
                      </p:childTnLst>
                    </p:cTn>
                  </p:par>
                  <p:par>
                    <p:cTn id="182" fill="hold">
                      <p:stCondLst>
                        <p:cond delay="indefinite"/>
                      </p:stCondLst>
                      <p:childTnLst>
                        <p:par>
                          <p:cTn id="183" fill="hold">
                            <p:stCondLst>
                              <p:cond delay="0"/>
                            </p:stCondLst>
                            <p:childTnLst>
                              <p:par>
                                <p:cTn id="184" presetID="1" presetClass="entr" presetSubtype="0" fill="hold" grpId="0" nodeType="clickEffect">
                                  <p:stCondLst>
                                    <p:cond delay="0"/>
                                  </p:stCondLst>
                                  <p:childTnLst>
                                    <p:set>
                                      <p:cBhvr>
                                        <p:cTn id="185" dur="1" fill="hold">
                                          <p:stCondLst>
                                            <p:cond delay="0"/>
                                          </p:stCondLst>
                                        </p:cTn>
                                        <p:tgtEl>
                                          <p:spTgt spid="31"/>
                                        </p:tgtEl>
                                        <p:attrNameLst>
                                          <p:attrName>style.visibility</p:attrName>
                                        </p:attrNameLst>
                                      </p:cBhvr>
                                      <p:to>
                                        <p:strVal val="visible"/>
                                      </p:to>
                                    </p:set>
                                  </p:childTnLst>
                                </p:cTn>
                              </p:par>
                            </p:childTnLst>
                          </p:cTn>
                        </p:par>
                      </p:childTnLst>
                    </p:cTn>
                  </p:par>
                  <p:par>
                    <p:cTn id="186" fill="hold">
                      <p:stCondLst>
                        <p:cond delay="indefinite"/>
                      </p:stCondLst>
                      <p:childTnLst>
                        <p:par>
                          <p:cTn id="187" fill="hold">
                            <p:stCondLst>
                              <p:cond delay="0"/>
                            </p:stCondLst>
                            <p:childTnLst>
                              <p:par>
                                <p:cTn id="188" presetID="1" presetClass="entr" presetSubtype="0" fill="hold" grpId="0" nodeType="clickEffect">
                                  <p:stCondLst>
                                    <p:cond delay="0"/>
                                  </p:stCondLst>
                                  <p:childTnLst>
                                    <p:set>
                                      <p:cBhvr>
                                        <p:cTn id="189" dur="1" fill="hold">
                                          <p:stCondLst>
                                            <p:cond delay="0"/>
                                          </p:stCondLst>
                                        </p:cTn>
                                        <p:tgtEl>
                                          <p:spTgt spid="32"/>
                                        </p:tgtEl>
                                        <p:attrNameLst>
                                          <p:attrName>style.visibility</p:attrName>
                                        </p:attrNameLst>
                                      </p:cBhvr>
                                      <p:to>
                                        <p:strVal val="visible"/>
                                      </p:to>
                                    </p:set>
                                  </p:childTnLst>
                                </p:cTn>
                              </p:par>
                            </p:childTnLst>
                          </p:cTn>
                        </p:par>
                      </p:childTnLst>
                    </p:cTn>
                  </p:par>
                  <p:par>
                    <p:cTn id="190" fill="hold">
                      <p:stCondLst>
                        <p:cond delay="indefinite"/>
                      </p:stCondLst>
                      <p:childTnLst>
                        <p:par>
                          <p:cTn id="191" fill="hold">
                            <p:stCondLst>
                              <p:cond delay="0"/>
                            </p:stCondLst>
                            <p:childTnLst>
                              <p:par>
                                <p:cTn id="192" presetID="42" presetClass="entr" presetSubtype="0" fill="hold" grpId="0" nodeType="clickEffect">
                                  <p:stCondLst>
                                    <p:cond delay="0"/>
                                  </p:stCondLst>
                                  <p:childTnLst>
                                    <p:set>
                                      <p:cBhvr>
                                        <p:cTn id="193" dur="1" fill="hold">
                                          <p:stCondLst>
                                            <p:cond delay="0"/>
                                          </p:stCondLst>
                                        </p:cTn>
                                        <p:tgtEl>
                                          <p:spTgt spid="63"/>
                                        </p:tgtEl>
                                        <p:attrNameLst>
                                          <p:attrName>style.visibility</p:attrName>
                                        </p:attrNameLst>
                                      </p:cBhvr>
                                      <p:to>
                                        <p:strVal val="visible"/>
                                      </p:to>
                                    </p:set>
                                    <p:animEffect transition="in" filter="fade">
                                      <p:cBhvr>
                                        <p:cTn id="194" dur="1000"/>
                                        <p:tgtEl>
                                          <p:spTgt spid="63"/>
                                        </p:tgtEl>
                                      </p:cBhvr>
                                    </p:animEffect>
                                    <p:anim calcmode="lin" valueType="num">
                                      <p:cBhvr>
                                        <p:cTn id="195" dur="1000" fill="hold"/>
                                        <p:tgtEl>
                                          <p:spTgt spid="63"/>
                                        </p:tgtEl>
                                        <p:attrNameLst>
                                          <p:attrName>ppt_x</p:attrName>
                                        </p:attrNameLst>
                                      </p:cBhvr>
                                      <p:tavLst>
                                        <p:tav tm="0">
                                          <p:val>
                                            <p:strVal val="#ppt_x"/>
                                          </p:val>
                                        </p:tav>
                                        <p:tav tm="100000">
                                          <p:val>
                                            <p:strVal val="#ppt_x"/>
                                          </p:val>
                                        </p:tav>
                                      </p:tavLst>
                                    </p:anim>
                                    <p:anim calcmode="lin" valueType="num">
                                      <p:cBhvr>
                                        <p:cTn id="196"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197" fill="hold">
                      <p:stCondLst>
                        <p:cond delay="indefinite"/>
                      </p:stCondLst>
                      <p:childTnLst>
                        <p:par>
                          <p:cTn id="198" fill="hold">
                            <p:stCondLst>
                              <p:cond delay="0"/>
                            </p:stCondLst>
                            <p:childTnLst>
                              <p:par>
                                <p:cTn id="199" presetID="42" presetClass="entr" presetSubtype="0" fill="hold" grpId="0" nodeType="clickEffect">
                                  <p:stCondLst>
                                    <p:cond delay="0"/>
                                  </p:stCondLst>
                                  <p:childTnLst>
                                    <p:set>
                                      <p:cBhvr>
                                        <p:cTn id="200" dur="1" fill="hold">
                                          <p:stCondLst>
                                            <p:cond delay="0"/>
                                          </p:stCondLst>
                                        </p:cTn>
                                        <p:tgtEl>
                                          <p:spTgt spid="64"/>
                                        </p:tgtEl>
                                        <p:attrNameLst>
                                          <p:attrName>style.visibility</p:attrName>
                                        </p:attrNameLst>
                                      </p:cBhvr>
                                      <p:to>
                                        <p:strVal val="visible"/>
                                      </p:to>
                                    </p:set>
                                    <p:animEffect transition="in" filter="fade">
                                      <p:cBhvr>
                                        <p:cTn id="201" dur="1000"/>
                                        <p:tgtEl>
                                          <p:spTgt spid="64"/>
                                        </p:tgtEl>
                                      </p:cBhvr>
                                    </p:animEffect>
                                    <p:anim calcmode="lin" valueType="num">
                                      <p:cBhvr>
                                        <p:cTn id="202" dur="1000" fill="hold"/>
                                        <p:tgtEl>
                                          <p:spTgt spid="64"/>
                                        </p:tgtEl>
                                        <p:attrNameLst>
                                          <p:attrName>ppt_x</p:attrName>
                                        </p:attrNameLst>
                                      </p:cBhvr>
                                      <p:tavLst>
                                        <p:tav tm="0">
                                          <p:val>
                                            <p:strVal val="#ppt_x"/>
                                          </p:val>
                                        </p:tav>
                                        <p:tav tm="100000">
                                          <p:val>
                                            <p:strVal val="#ppt_x"/>
                                          </p:val>
                                        </p:tav>
                                      </p:tavLst>
                                    </p:anim>
                                    <p:anim calcmode="lin" valueType="num">
                                      <p:cBhvr>
                                        <p:cTn id="203"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3" grpId="0"/>
      <p:bldP spid="15" grpId="0"/>
      <p:bldP spid="16" grpId="0"/>
      <p:bldP spid="17" grpId="0"/>
      <p:bldP spid="18" grpId="0"/>
      <p:bldP spid="7" grpId="0"/>
      <p:bldP spid="19" grpId="0"/>
      <p:bldP spid="20" grpId="0"/>
      <p:bldP spid="21" grpId="0"/>
      <p:bldP spid="22" grpId="0"/>
      <p:bldP spid="23" grpId="0"/>
      <p:bldP spid="24" grpId="0"/>
      <p:bldP spid="25" grpId="0"/>
      <p:bldP spid="28" grpId="0"/>
      <p:bldP spid="29" grpId="0"/>
      <p:bldP spid="30" grpId="0"/>
      <p:bldP spid="31" grpId="0"/>
      <p:bldP spid="32" grpId="0"/>
      <p:bldP spid="36" grpId="0"/>
      <p:bldP spid="37" grpId="0"/>
      <p:bldP spid="38" grpId="0"/>
      <p:bldP spid="39" grpId="0"/>
      <p:bldP spid="41" grpId="0"/>
      <p:bldP spid="43" grpId="0"/>
      <p:bldP spid="44" grpId="0"/>
      <p:bldP spid="45" grpId="0"/>
      <p:bldP spid="46" grpId="0"/>
      <p:bldP spid="47" grpId="0"/>
      <p:bldP spid="48" grpId="0"/>
      <p:bldP spid="49" grpId="0"/>
      <p:bldP spid="50" grpId="0"/>
      <p:bldP spid="51" grpId="0"/>
      <p:bldP spid="52" grpId="0"/>
      <p:bldP spid="53" grpId="0"/>
      <p:bldP spid="54" grpId="0"/>
      <p:bldP spid="27" grpId="0"/>
      <p:bldP spid="8" grpId="0" animBg="1"/>
      <p:bldP spid="34" grpId="0" animBg="1"/>
      <p:bldP spid="35" grpId="0" animBg="1"/>
      <p:bldP spid="63" grpId="0" animBg="1"/>
      <p:bldP spid="6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l="965" b="31690"/>
          <a:stretch/>
        </p:blipFill>
        <p:spPr>
          <a:xfrm>
            <a:off x="5286034" y="4328191"/>
            <a:ext cx="6470538" cy="2407414"/>
          </a:xfrm>
          <a:prstGeom prst="rect">
            <a:avLst/>
          </a:prstGeom>
        </p:spPr>
      </p:pic>
      <p:pic>
        <p:nvPicPr>
          <p:cNvPr id="2" name="Picture 1"/>
          <p:cNvPicPr>
            <a:picLocks noChangeAspect="1"/>
          </p:cNvPicPr>
          <p:nvPr/>
        </p:nvPicPr>
        <p:blipFill>
          <a:blip r:embed="rId3"/>
          <a:stretch>
            <a:fillRect/>
          </a:stretch>
        </p:blipFill>
        <p:spPr>
          <a:xfrm rot="5400000">
            <a:off x="10515600" y="5059205"/>
            <a:ext cx="2800350" cy="552450"/>
          </a:xfrm>
          <a:prstGeom prst="rect">
            <a:avLst/>
          </a:prstGeom>
        </p:spPr>
      </p:pic>
      <p:pic>
        <p:nvPicPr>
          <p:cNvPr id="5" name="Picture 4"/>
          <p:cNvPicPr>
            <a:picLocks noChangeAspect="1"/>
          </p:cNvPicPr>
          <p:nvPr/>
        </p:nvPicPr>
        <p:blipFill>
          <a:blip r:embed="rId4"/>
          <a:stretch>
            <a:fillRect/>
          </a:stretch>
        </p:blipFill>
        <p:spPr>
          <a:xfrm>
            <a:off x="123619" y="230768"/>
            <a:ext cx="5057967" cy="6504837"/>
          </a:xfrm>
          <a:prstGeom prst="rect">
            <a:avLst/>
          </a:prstGeom>
        </p:spPr>
      </p:pic>
      <p:pic>
        <p:nvPicPr>
          <p:cNvPr id="6" name="Picture 5" descr="C:\Users\mthomas\AppData\Local\Microsoft\Windows\Temporary Internet Files\Content.Outlook\JV4556OK\20160125_140527.jpg"/>
          <p:cNvPicPr/>
          <p:nvPr/>
        </p:nvPicPr>
        <p:blipFill rotWithShape="1">
          <a:blip r:embed="rId5" cstate="print">
            <a:extLst>
              <a:ext uri="{28A0092B-C50C-407E-A947-70E740481C1C}">
                <a14:useLocalDpi xmlns:a14="http://schemas.microsoft.com/office/drawing/2010/main" val="0"/>
              </a:ext>
            </a:extLst>
          </a:blip>
          <a:srcRect l="26425" t="734" r="40400" b="56676"/>
          <a:stretch/>
        </p:blipFill>
        <p:spPr bwMode="auto">
          <a:xfrm rot="5400000">
            <a:off x="8255040" y="469321"/>
            <a:ext cx="4053882" cy="3309653"/>
          </a:xfrm>
          <a:prstGeom prst="rect">
            <a:avLst/>
          </a:prstGeom>
          <a:noFill/>
          <a:ln>
            <a:noFill/>
          </a:ln>
        </p:spPr>
      </p:pic>
      <p:pic>
        <p:nvPicPr>
          <p:cNvPr id="4" name="Picture 3"/>
          <p:cNvPicPr>
            <a:picLocks noChangeAspect="1"/>
          </p:cNvPicPr>
          <p:nvPr/>
        </p:nvPicPr>
        <p:blipFill>
          <a:blip r:embed="rId6"/>
          <a:stretch>
            <a:fillRect/>
          </a:stretch>
        </p:blipFill>
        <p:spPr>
          <a:xfrm>
            <a:off x="1763698" y="97206"/>
            <a:ext cx="6835775" cy="5743460"/>
          </a:xfrm>
          <a:prstGeom prst="rect">
            <a:avLst/>
          </a:prstGeom>
        </p:spPr>
      </p:pic>
    </p:spTree>
    <p:extLst>
      <p:ext uri="{BB962C8B-B14F-4D97-AF65-F5344CB8AC3E}">
        <p14:creationId xmlns:p14="http://schemas.microsoft.com/office/powerpoint/2010/main" val="313556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10"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fltVal val="0"/>
                                          </p:val>
                                        </p:tav>
                                        <p:tav tm="100000">
                                          <p:val>
                                            <p:strVal val="#ppt_h"/>
                                          </p:val>
                                        </p:tav>
                                      </p:tavLst>
                                    </p:anim>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r="23076" b="50110"/>
          <a:stretch/>
        </p:blipFill>
        <p:spPr>
          <a:xfrm>
            <a:off x="0" y="143692"/>
            <a:ext cx="5848072" cy="4976948"/>
          </a:xfrm>
          <a:prstGeom prst="rect">
            <a:avLst/>
          </a:prstGeom>
        </p:spPr>
      </p:pic>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49559" r="22423"/>
          <a:stretch/>
        </p:blipFill>
        <p:spPr>
          <a:xfrm>
            <a:off x="6070141" y="291459"/>
            <a:ext cx="5920231" cy="5051249"/>
          </a:xfrm>
          <a:prstGeom prst="rect">
            <a:avLst/>
          </a:prstGeom>
        </p:spPr>
      </p:pic>
    </p:spTree>
    <p:extLst>
      <p:ext uri="{BB962C8B-B14F-4D97-AF65-F5344CB8AC3E}">
        <p14:creationId xmlns:p14="http://schemas.microsoft.com/office/powerpoint/2010/main" val="4877071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76790" y="313508"/>
            <a:ext cx="10455000" cy="6296298"/>
          </a:xfrm>
          <a:prstGeom prst="rect">
            <a:avLst/>
          </a:prstGeom>
        </p:spPr>
      </p:pic>
    </p:spTree>
    <p:extLst>
      <p:ext uri="{BB962C8B-B14F-4D97-AF65-F5344CB8AC3E}">
        <p14:creationId xmlns:p14="http://schemas.microsoft.com/office/powerpoint/2010/main" val="267905930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1332</TotalTime>
  <Words>321</Words>
  <Application>Microsoft Office PowerPoint</Application>
  <PresentationFormat>Widescreen</PresentationFormat>
  <Paragraphs>116</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Calibri Light</vt:lpstr>
      <vt:lpstr>Symbol</vt:lpstr>
      <vt:lpstr>Times New Roman</vt:lpstr>
      <vt:lpstr>Office Theme</vt:lpstr>
      <vt:lpstr>Feedback with ACTFL Proficiency Levels</vt:lpstr>
      <vt:lpstr>Guidelines</vt:lpstr>
      <vt:lpstr>PowerPoint Presentation</vt:lpstr>
      <vt:lpstr>PowerPoint Presentation</vt:lpstr>
      <vt:lpstr>PowerPoint Presentation</vt:lpstr>
      <vt:lpstr>Speaking points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Spencerport Central Schools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ACTFL Proficiency Levels</dc:title>
  <dc:creator>Melanie Thomas</dc:creator>
  <cp:lastModifiedBy>Melanie Thomas</cp:lastModifiedBy>
  <cp:revision>52</cp:revision>
  <cp:lastPrinted>2016-10-20T13:09:12Z</cp:lastPrinted>
  <dcterms:created xsi:type="dcterms:W3CDTF">2015-04-21T13:22:24Z</dcterms:created>
  <dcterms:modified xsi:type="dcterms:W3CDTF">2017-03-05T22:24:55Z</dcterms:modified>
</cp:coreProperties>
</file>